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handoutMasterIdLst>
    <p:handoutMasterId r:id="rId23"/>
  </p:handoutMasterIdLst>
  <p:sldIdLst>
    <p:sldId id="272" r:id="rId2"/>
    <p:sldId id="273" r:id="rId3"/>
    <p:sldId id="274" r:id="rId4"/>
    <p:sldId id="287" r:id="rId5"/>
    <p:sldId id="286" r:id="rId6"/>
    <p:sldId id="288" r:id="rId7"/>
    <p:sldId id="275" r:id="rId8"/>
    <p:sldId id="276" r:id="rId9"/>
    <p:sldId id="277" r:id="rId10"/>
    <p:sldId id="278" r:id="rId11"/>
    <p:sldId id="279" r:id="rId12"/>
    <p:sldId id="281" r:id="rId13"/>
    <p:sldId id="283" r:id="rId14"/>
    <p:sldId id="289" r:id="rId15"/>
    <p:sldId id="290" r:id="rId16"/>
    <p:sldId id="292" r:id="rId17"/>
    <p:sldId id="291" r:id="rId18"/>
    <p:sldId id="284" r:id="rId19"/>
    <p:sldId id="282" r:id="rId20"/>
    <p:sldId id="285" r:id="rId21"/>
  </p:sldIdLst>
  <p:sldSz cx="9144000" cy="6858000" type="screen4x3"/>
  <p:notesSz cx="7034213" cy="10164763"/>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C70932"/>
    <a:srgbClr val="F45928"/>
    <a:srgbClr val="BCE2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558"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pPr>
            <a:lnSpc>
              <a:spcPct val="50000"/>
            </a:lnSpc>
          </a:pPr>
          <a:r>
            <a:rPr kumimoji="1" lang="ja-JP" altLang="en-US" sz="3000" dirty="0">
              <a:latin typeface="Meiryo UI" panose="020B0604030504040204" pitchFamily="50" charset="-128"/>
              <a:ea typeface="Meiryo UI" panose="020B0604030504040204" pitchFamily="50" charset="-128"/>
            </a:rPr>
            <a:t>スカラネット・パーソナルから</a:t>
          </a:r>
          <a:endParaRPr kumimoji="1" lang="en-US" altLang="ja-JP" sz="3000" dirty="0">
            <a:latin typeface="Meiryo UI" panose="020B0604030504040204" pitchFamily="50" charset="-128"/>
            <a:ea typeface="Meiryo UI" panose="020B0604030504040204" pitchFamily="50" charset="-128"/>
          </a:endParaRPr>
        </a:p>
        <a:p>
          <a:pPr>
            <a:lnSpc>
              <a:spcPct val="50000"/>
            </a:lnSpc>
          </a:pPr>
          <a:r>
            <a:rPr kumimoji="1" lang="ja-JP" altLang="en-US" sz="3000" dirty="0">
              <a:latin typeface="Meiryo UI" panose="020B0604030504040204" pitchFamily="50" charset="-128"/>
              <a:ea typeface="Meiryo UI" panose="020B0604030504040204" pitchFamily="50" charset="-128"/>
            </a:rPr>
            <a:t>「給付額通知」の内容を確認</a:t>
          </a: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3000" dirty="0">
              <a:latin typeface="Meiryo UI" panose="020B0604030504040204" pitchFamily="50" charset="-128"/>
              <a:ea typeface="Meiryo UI" panose="020B0604030504040204" pitchFamily="50" charset="-128"/>
            </a:rPr>
            <a:t>「</a:t>
          </a:r>
          <a:r>
            <a:rPr kumimoji="1" lang="en-US" altLang="ja-JP" sz="3000" dirty="0">
              <a:latin typeface="Meiryo UI" panose="020B0604030504040204" pitchFamily="50" charset="-128"/>
              <a:ea typeface="Meiryo UI" panose="020B0604030504040204" pitchFamily="50" charset="-128"/>
            </a:rPr>
            <a:t>『</a:t>
          </a:r>
          <a:r>
            <a:rPr kumimoji="1" lang="ja-JP" altLang="en-US" sz="3000" dirty="0">
              <a:latin typeface="Meiryo UI" panose="020B0604030504040204" pitchFamily="50" charset="-128"/>
              <a:ea typeface="Meiryo UI" panose="020B0604030504040204" pitchFamily="50" charset="-128"/>
            </a:rPr>
            <a:t>給付奨学金継続願</a:t>
          </a:r>
          <a:r>
            <a:rPr kumimoji="1" lang="en-US" altLang="ja-JP" sz="3000" dirty="0">
              <a:latin typeface="Meiryo UI" panose="020B0604030504040204" pitchFamily="50" charset="-128"/>
              <a:ea typeface="Meiryo UI" panose="020B0604030504040204" pitchFamily="50" charset="-128"/>
            </a:rPr>
            <a:t>』</a:t>
          </a:r>
          <a:r>
            <a:rPr kumimoji="1" lang="ja-JP" altLang="en-US" sz="3000" dirty="0">
              <a:latin typeface="Meiryo UI" panose="020B0604030504040204" pitchFamily="50" charset="-128"/>
              <a:ea typeface="Meiryo UI" panose="020B0604030504040204" pitchFamily="50" charset="-128"/>
            </a:rPr>
            <a:t>入力準備用紙」に記入</a:t>
          </a: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pPr>
            <a:lnSpc>
              <a:spcPct val="50000"/>
            </a:lnSpc>
          </a:pPr>
          <a:r>
            <a:rPr kumimoji="1" lang="ja-JP" altLang="en-US" sz="3000" dirty="0">
              <a:latin typeface="Meiryo UI" panose="020B0604030504040204" pitchFamily="50" charset="-128"/>
              <a:ea typeface="Meiryo UI" panose="020B0604030504040204" pitchFamily="50" charset="-128"/>
            </a:rPr>
            <a:t>スカラネット・パーソナルから</a:t>
          </a:r>
          <a:endParaRPr kumimoji="1" lang="en-US" altLang="ja-JP" sz="3000" dirty="0">
            <a:latin typeface="Meiryo UI" panose="020B0604030504040204" pitchFamily="50" charset="-128"/>
            <a:ea typeface="Meiryo UI" panose="020B0604030504040204" pitchFamily="50" charset="-128"/>
          </a:endParaRPr>
        </a:p>
        <a:p>
          <a:pPr>
            <a:lnSpc>
              <a:spcPct val="50000"/>
            </a:lnSpc>
          </a:pPr>
          <a:r>
            <a:rPr kumimoji="1" lang="ja-JP" altLang="en-US" sz="3000" dirty="0">
              <a:latin typeface="Meiryo UI" panose="020B0604030504040204" pitchFamily="50" charset="-128"/>
              <a:ea typeface="Meiryo UI" panose="020B0604030504040204" pitchFamily="50" charset="-128"/>
            </a:rPr>
            <a:t>「給付奨学金継続願」を提出（入力）</a:t>
          </a: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410256" custScaleY="132595">
        <dgm:presLayoutVars>
          <dgm:bulletEnabled val="1"/>
        </dgm:presLayoutVars>
      </dgm:prSet>
      <dgm:spPr/>
      <dgm:t>
        <a:bodyPr/>
        <a:lstStyle/>
        <a:p>
          <a:endParaRPr kumimoji="1" lang="ja-JP" altLang="en-US"/>
        </a:p>
      </dgm:t>
    </dgm:pt>
    <dgm:pt modelId="{B9A48784-D653-4F9B-B735-365267D16951}" type="pres">
      <dgm:prSet presAssocID="{9D93BC19-5F8B-4679-9698-462FE10C848A}" presName="sibTrans" presStyleLbl="sibTrans2D1" presStyleIdx="0" presStyleCnt="2" custScaleY="169230"/>
      <dgm:spPr/>
      <dgm:t>
        <a:bodyPr/>
        <a:lstStyle/>
        <a:p>
          <a:endParaRPr kumimoji="1" lang="ja-JP" altLang="en-US"/>
        </a:p>
      </dgm:t>
    </dgm:pt>
    <dgm:pt modelId="{E45575D6-D684-44C2-9F84-842EE92E73DE}" type="pres">
      <dgm:prSet presAssocID="{9D93BC19-5F8B-4679-9698-462FE10C848A}" presName="connectorText" presStyleLbl="sibTrans2D1" presStyleIdx="0" presStyleCnt="2"/>
      <dgm:spPr/>
      <dgm:t>
        <a:bodyPr/>
        <a:lstStyle/>
        <a:p>
          <a:endParaRPr kumimoji="1" lang="ja-JP" altLang="en-US"/>
        </a:p>
      </dgm:t>
    </dgm:pt>
    <dgm:pt modelId="{22B5432E-9313-4EFE-974E-813093864284}" type="pres">
      <dgm:prSet presAssocID="{D3DB1E83-C9E2-459F-81F6-5812147FE1D1}" presName="node" presStyleLbl="node1" presStyleIdx="1" presStyleCnt="3" custScaleX="410256">
        <dgm:presLayoutVars>
          <dgm:bulletEnabled val="1"/>
        </dgm:presLayoutVars>
      </dgm:prSet>
      <dgm:spPr/>
      <dgm:t>
        <a:bodyPr/>
        <a:lstStyle/>
        <a:p>
          <a:endParaRPr kumimoji="1" lang="ja-JP" altLang="en-US"/>
        </a:p>
      </dgm:t>
    </dgm:pt>
    <dgm:pt modelId="{18471FC4-EEBE-4105-8EA2-2BB567911640}" type="pres">
      <dgm:prSet presAssocID="{43CB3D0B-3582-4418-9BFA-3E81B8886D48}" presName="sibTrans" presStyleLbl="sibTrans2D1" presStyleIdx="1" presStyleCnt="2" custScaleY="169230"/>
      <dgm:spPr/>
      <dgm:t>
        <a:bodyPr/>
        <a:lstStyle/>
        <a:p>
          <a:endParaRPr kumimoji="1" lang="ja-JP" altLang="en-US"/>
        </a:p>
      </dgm:t>
    </dgm:pt>
    <dgm:pt modelId="{B192969A-44DA-4CD4-9901-E1FA866CAD77}" type="pres">
      <dgm:prSet presAssocID="{43CB3D0B-3582-4418-9BFA-3E81B8886D48}" presName="connectorText" presStyleLbl="sibTrans2D1" presStyleIdx="1" presStyleCnt="2"/>
      <dgm:spPr/>
      <dgm:t>
        <a:bodyPr/>
        <a:lstStyle/>
        <a:p>
          <a:endParaRPr kumimoji="1" lang="ja-JP" altLang="en-US"/>
        </a:p>
      </dgm:t>
    </dgm:pt>
    <dgm:pt modelId="{CAE5E4E8-AF49-4A9F-9569-C116BE96C64A}" type="pres">
      <dgm:prSet presAssocID="{6E32C322-66F2-4F7C-95CC-29FC98F25877}" presName="node" presStyleLbl="node1" presStyleIdx="2" presStyleCnt="3" custScaleX="410256" custScaleY="135545">
        <dgm:presLayoutVars>
          <dgm:bulletEnabled val="1"/>
        </dgm:presLayoutVars>
      </dgm:prSet>
      <dgm:spPr/>
      <dgm:t>
        <a:bodyPr/>
        <a:lstStyle/>
        <a:p>
          <a:endParaRPr kumimoji="1" lang="ja-JP" altLang="en-US"/>
        </a:p>
      </dgm:t>
    </dgm:pt>
  </dgm:ptLst>
  <dgm:cxnLst>
    <dgm:cxn modelId="{855567C7-B446-4475-AF17-62B04C3B7995}" srcId="{82B6020A-D4AA-4546-A745-DF9A16ADD107}" destId="{6E32C322-66F2-4F7C-95CC-29FC98F25877}" srcOrd="2" destOrd="0" parTransId="{FC3687A4-3D43-4E9A-96A2-73D37C3687F0}" sibTransId="{0607473B-17C5-4249-B178-3C25C544AA62}"/>
    <dgm:cxn modelId="{A01D0AFB-BA80-4845-8776-7575AF185B0B}" type="presOf" srcId="{6E32C322-66F2-4F7C-95CC-29FC98F25877}" destId="{CAE5E4E8-AF49-4A9F-9569-C116BE96C64A}" srcOrd="0" destOrd="0" presId="urn:microsoft.com/office/officeart/2005/8/layout/process2"/>
    <dgm:cxn modelId="{CF15EB5B-57CC-4964-B0DE-9434BC259D38}" type="presOf" srcId="{43CB3D0B-3582-4418-9BFA-3E81B8886D48}" destId="{18471FC4-EEBE-4105-8EA2-2BB567911640}" srcOrd="0"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CDBAF729-25A5-4F39-B88A-B64E4A19D3CF}" type="presOf" srcId="{D3DB1E83-C9E2-459F-81F6-5812147FE1D1}" destId="{22B5432E-9313-4EFE-974E-813093864284}" srcOrd="0" destOrd="0" presId="urn:microsoft.com/office/officeart/2005/8/layout/process2"/>
    <dgm:cxn modelId="{231A89C4-A7EB-4576-8D4D-D54F14246CB5}" type="presOf" srcId="{9D93BC19-5F8B-4679-9698-462FE10C848A}" destId="{B9A48784-D653-4F9B-B735-365267D16951}" srcOrd="0" destOrd="0" presId="urn:microsoft.com/office/officeart/2005/8/layout/process2"/>
    <dgm:cxn modelId="{18F99DA2-66EB-4922-A0C6-195FF013ACCF}" type="presOf" srcId="{82B6020A-D4AA-4546-A745-DF9A16ADD107}" destId="{B497ADDA-D2CA-4DA0-8BA1-C160CB0AD68E}" srcOrd="0" destOrd="0" presId="urn:microsoft.com/office/officeart/2005/8/layout/process2"/>
    <dgm:cxn modelId="{5818B78F-0C33-4B4B-968C-03F0E9A24561}" type="presOf" srcId="{F953E1C5-4232-471C-BDBC-0DBA1535F17E}" destId="{3077DCAE-A07C-4CFD-B8AA-D30232185CE1}" srcOrd="0" destOrd="0" presId="urn:microsoft.com/office/officeart/2005/8/layout/process2"/>
    <dgm:cxn modelId="{6F155778-B89E-4E4F-A955-3C197320549F}" type="presOf" srcId="{43CB3D0B-3582-4418-9BFA-3E81B8886D48}" destId="{B192969A-44DA-4CD4-9901-E1FA866CAD77}" srcOrd="1" destOrd="0" presId="urn:microsoft.com/office/officeart/2005/8/layout/process2"/>
    <dgm:cxn modelId="{8F9CDF23-76EA-4C43-9C6F-C61A8D91F857}" srcId="{82B6020A-D4AA-4546-A745-DF9A16ADD107}" destId="{F953E1C5-4232-471C-BDBC-0DBA1535F17E}" srcOrd="0" destOrd="0" parTransId="{CEAD4D88-56D6-49F1-BAC4-406A283AA27C}" sibTransId="{9D93BC19-5F8B-4679-9698-462FE10C848A}"/>
    <dgm:cxn modelId="{25C6CDEA-4D3C-47DE-BB3E-882C697DDC09}" type="presOf" srcId="{9D93BC19-5F8B-4679-9698-462FE10C848A}" destId="{E45575D6-D684-44C2-9F84-842EE92E73DE}" srcOrd="1" destOrd="0" presId="urn:microsoft.com/office/officeart/2005/8/layout/process2"/>
    <dgm:cxn modelId="{34E27274-322A-402F-ABEF-4494CDDB8A1C}" type="presParOf" srcId="{B497ADDA-D2CA-4DA0-8BA1-C160CB0AD68E}" destId="{3077DCAE-A07C-4CFD-B8AA-D30232185CE1}" srcOrd="0" destOrd="0" presId="urn:microsoft.com/office/officeart/2005/8/layout/process2"/>
    <dgm:cxn modelId="{73B9E341-74AA-4196-8626-3AB46EFE8DFE}" type="presParOf" srcId="{B497ADDA-D2CA-4DA0-8BA1-C160CB0AD68E}" destId="{B9A48784-D653-4F9B-B735-365267D16951}" srcOrd="1" destOrd="0" presId="urn:microsoft.com/office/officeart/2005/8/layout/process2"/>
    <dgm:cxn modelId="{2092647A-E07B-4721-B912-60C059ED7ECF}" type="presParOf" srcId="{B9A48784-D653-4F9B-B735-365267D16951}" destId="{E45575D6-D684-44C2-9F84-842EE92E73DE}" srcOrd="0" destOrd="0" presId="urn:microsoft.com/office/officeart/2005/8/layout/process2"/>
    <dgm:cxn modelId="{9B4CD207-3ED7-48A5-A8B4-EAD9C586BE0E}" type="presParOf" srcId="{B497ADDA-D2CA-4DA0-8BA1-C160CB0AD68E}" destId="{22B5432E-9313-4EFE-974E-813093864284}" srcOrd="2" destOrd="0" presId="urn:microsoft.com/office/officeart/2005/8/layout/process2"/>
    <dgm:cxn modelId="{64BFA848-00D1-4CB8-984B-083851A9EEB0}" type="presParOf" srcId="{B497ADDA-D2CA-4DA0-8BA1-C160CB0AD68E}" destId="{18471FC4-EEBE-4105-8EA2-2BB567911640}" srcOrd="3" destOrd="0" presId="urn:microsoft.com/office/officeart/2005/8/layout/process2"/>
    <dgm:cxn modelId="{F7A0D9EF-6E94-4B21-9830-EC3E524141C1}" type="presParOf" srcId="{18471FC4-EEBE-4105-8EA2-2BB567911640}" destId="{B192969A-44DA-4CD4-9901-E1FA866CAD77}" srcOrd="0" destOrd="0" presId="urn:microsoft.com/office/officeart/2005/8/layout/process2"/>
    <dgm:cxn modelId="{7BCB90F4-4CEB-4B17-8E39-B77E6E42EA56}"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r>
            <a:rPr kumimoji="1" lang="ja-JP" altLang="en-US" sz="2000" dirty="0">
              <a:latin typeface="Meiryo UI" panose="020B0604030504040204" pitchFamily="50" charset="-128"/>
              <a:ea typeface="Meiryo UI" panose="020B0604030504040204" pitchFamily="50" charset="-128"/>
            </a:rPr>
            <a:t>スカラネット・パーソナルから</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「給付額通知」の内容を確認</a:t>
          </a: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2000" dirty="0">
              <a:latin typeface="Meiryo UI" panose="020B0604030504040204" pitchFamily="50" charset="-128"/>
              <a:ea typeface="Meiryo UI" panose="020B0604030504040204" pitchFamily="50" charset="-128"/>
            </a:rPr>
            <a:t>「</a:t>
          </a:r>
          <a:r>
            <a:rPr kumimoji="1" lang="en-US" altLang="ja-JP" sz="2000"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給付奨学金継続願</a:t>
          </a:r>
          <a:r>
            <a:rPr kumimoji="1" lang="en-US" altLang="ja-JP" sz="2000" dirty="0">
              <a:latin typeface="Meiryo UI" panose="020B0604030504040204" pitchFamily="50" charset="-128"/>
              <a:ea typeface="Meiryo UI" panose="020B0604030504040204" pitchFamily="50" charset="-128"/>
            </a:rPr>
            <a:t>』</a:t>
          </a:r>
        </a:p>
        <a:p>
          <a:r>
            <a:rPr kumimoji="1" lang="ja-JP" altLang="en-US" sz="2000" dirty="0">
              <a:latin typeface="Meiryo UI" panose="020B0604030504040204" pitchFamily="50" charset="-128"/>
              <a:ea typeface="Meiryo UI" panose="020B0604030504040204" pitchFamily="50" charset="-128"/>
            </a:rPr>
            <a:t>入力準備用紙」に記入</a:t>
          </a: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r>
            <a:rPr kumimoji="1" lang="ja-JP" altLang="en-US" sz="2000" dirty="0">
              <a:latin typeface="Meiryo UI" panose="020B0604030504040204" pitchFamily="50" charset="-128"/>
              <a:ea typeface="Meiryo UI" panose="020B0604030504040204" pitchFamily="50" charset="-128"/>
            </a:rPr>
            <a:t>スカラネット・パーソナルから</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「給付奨学金継続願」を提出</a:t>
          </a:r>
          <a:r>
            <a:rPr kumimoji="1" lang="ja-JP" altLang="en-US" sz="1400" dirty="0">
              <a:latin typeface="Meiryo UI" panose="020B0604030504040204" pitchFamily="50" charset="-128"/>
              <a:ea typeface="Meiryo UI" panose="020B0604030504040204" pitchFamily="50" charset="-128"/>
            </a:rPr>
            <a:t>（入力）</a:t>
          </a:r>
          <a:endParaRPr kumimoji="1" lang="ja-JP" altLang="en-US" sz="2000" dirty="0">
            <a:latin typeface="Meiryo UI" panose="020B0604030504040204" pitchFamily="50" charset="-128"/>
            <a:ea typeface="Meiryo UI" panose="020B0604030504040204" pitchFamily="50" charset="-128"/>
          </a:endParaRP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197083">
        <dgm:presLayoutVars>
          <dgm:bulletEnabled val="1"/>
        </dgm:presLayoutVars>
      </dgm:prSet>
      <dgm:spPr/>
      <dgm:t>
        <a:bodyPr/>
        <a:lstStyle/>
        <a:p>
          <a:endParaRPr kumimoji="1" lang="ja-JP" altLang="en-US"/>
        </a:p>
      </dgm:t>
    </dgm:pt>
    <dgm:pt modelId="{B9A48784-D653-4F9B-B735-365267D16951}" type="pres">
      <dgm:prSet presAssocID="{9D93BC19-5F8B-4679-9698-462FE10C848A}" presName="sibTrans" presStyleLbl="sibTrans2D1" presStyleIdx="0" presStyleCnt="2" custScaleY="169230" custLinFactNeighborY="286"/>
      <dgm:spPr/>
      <dgm:t>
        <a:bodyPr/>
        <a:lstStyle/>
        <a:p>
          <a:endParaRPr kumimoji="1" lang="ja-JP" altLang="en-US"/>
        </a:p>
      </dgm:t>
    </dgm:pt>
    <dgm:pt modelId="{E45575D6-D684-44C2-9F84-842EE92E73DE}" type="pres">
      <dgm:prSet presAssocID="{9D93BC19-5F8B-4679-9698-462FE10C848A}" presName="connectorText" presStyleLbl="sibTrans2D1" presStyleIdx="0" presStyleCnt="2"/>
      <dgm:spPr/>
      <dgm:t>
        <a:bodyPr/>
        <a:lstStyle/>
        <a:p>
          <a:endParaRPr kumimoji="1" lang="ja-JP" altLang="en-US"/>
        </a:p>
      </dgm:t>
    </dgm:pt>
    <dgm:pt modelId="{22B5432E-9313-4EFE-974E-813093864284}" type="pres">
      <dgm:prSet presAssocID="{D3DB1E83-C9E2-459F-81F6-5812147FE1D1}" presName="node" presStyleLbl="node1" presStyleIdx="1" presStyleCnt="3" custScaleX="197083" custLinFactNeighborX="1022" custLinFactNeighborY="-15122">
        <dgm:presLayoutVars>
          <dgm:bulletEnabled val="1"/>
        </dgm:presLayoutVars>
      </dgm:prSet>
      <dgm:spPr/>
      <dgm:t>
        <a:bodyPr/>
        <a:lstStyle/>
        <a:p>
          <a:endParaRPr kumimoji="1" lang="ja-JP" altLang="en-US"/>
        </a:p>
      </dgm:t>
    </dgm:pt>
    <dgm:pt modelId="{18471FC4-EEBE-4105-8EA2-2BB567911640}" type="pres">
      <dgm:prSet presAssocID="{43CB3D0B-3582-4418-9BFA-3E81B8886D48}" presName="sibTrans" presStyleLbl="sibTrans2D1" presStyleIdx="1" presStyleCnt="2" custScaleY="169230"/>
      <dgm:spPr/>
      <dgm:t>
        <a:bodyPr/>
        <a:lstStyle/>
        <a:p>
          <a:endParaRPr kumimoji="1" lang="ja-JP" altLang="en-US"/>
        </a:p>
      </dgm:t>
    </dgm:pt>
    <dgm:pt modelId="{B192969A-44DA-4CD4-9901-E1FA866CAD77}" type="pres">
      <dgm:prSet presAssocID="{43CB3D0B-3582-4418-9BFA-3E81B8886D48}" presName="connectorText" presStyleLbl="sibTrans2D1" presStyleIdx="1" presStyleCnt="2"/>
      <dgm:spPr/>
      <dgm:t>
        <a:bodyPr/>
        <a:lstStyle/>
        <a:p>
          <a:endParaRPr kumimoji="1" lang="ja-JP" altLang="en-US"/>
        </a:p>
      </dgm:t>
    </dgm:pt>
    <dgm:pt modelId="{CAE5E4E8-AF49-4A9F-9569-C116BE96C64A}" type="pres">
      <dgm:prSet presAssocID="{6E32C322-66F2-4F7C-95CC-29FC98F25877}" presName="node" presStyleLbl="node1" presStyleIdx="2" presStyleCnt="3" custScaleX="197083" custLinFactNeighborX="-766" custLinFactNeighborY="-12766">
        <dgm:presLayoutVars>
          <dgm:bulletEnabled val="1"/>
        </dgm:presLayoutVars>
      </dgm:prSet>
      <dgm:spPr/>
      <dgm:t>
        <a:bodyPr/>
        <a:lstStyle/>
        <a:p>
          <a:endParaRPr kumimoji="1" lang="ja-JP" altLang="en-US"/>
        </a:p>
      </dgm:t>
    </dgm:pt>
  </dgm:ptLst>
  <dgm:cxnLst>
    <dgm:cxn modelId="{AD81A4C4-0742-43F6-96A6-9C74D4BF5555}" type="presOf" srcId="{D3DB1E83-C9E2-459F-81F6-5812147FE1D1}" destId="{22B5432E-9313-4EFE-974E-813093864284}" srcOrd="0" destOrd="0" presId="urn:microsoft.com/office/officeart/2005/8/layout/process2"/>
    <dgm:cxn modelId="{0E36EC83-E830-406D-9950-72F77489E931}" type="presOf" srcId="{43CB3D0B-3582-4418-9BFA-3E81B8886D48}" destId="{18471FC4-EEBE-4105-8EA2-2BB567911640}" srcOrd="0" destOrd="0" presId="urn:microsoft.com/office/officeart/2005/8/layout/process2"/>
    <dgm:cxn modelId="{855567C7-B446-4475-AF17-62B04C3B7995}" srcId="{82B6020A-D4AA-4546-A745-DF9A16ADD107}" destId="{6E32C322-66F2-4F7C-95CC-29FC98F25877}" srcOrd="2" destOrd="0" parTransId="{FC3687A4-3D43-4E9A-96A2-73D37C3687F0}" sibTransId="{0607473B-17C5-4249-B178-3C25C544AA62}"/>
    <dgm:cxn modelId="{4385680A-F173-495C-80A2-BDAFCA0BB685}" type="presOf" srcId="{82B6020A-D4AA-4546-A745-DF9A16ADD107}" destId="{B497ADDA-D2CA-4DA0-8BA1-C160CB0AD68E}" srcOrd="0" destOrd="0" presId="urn:microsoft.com/office/officeart/2005/8/layout/process2"/>
    <dgm:cxn modelId="{0B047D8C-71A1-4048-8A2B-2042876F3DA6}" type="presOf" srcId="{6E32C322-66F2-4F7C-95CC-29FC98F25877}" destId="{CAE5E4E8-AF49-4A9F-9569-C116BE96C64A}" srcOrd="0"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03B1E010-8223-45ED-BA4F-F8B29368EAB5}" type="presOf" srcId="{F953E1C5-4232-471C-BDBC-0DBA1535F17E}" destId="{3077DCAE-A07C-4CFD-B8AA-D30232185CE1}" srcOrd="0" destOrd="0" presId="urn:microsoft.com/office/officeart/2005/8/layout/process2"/>
    <dgm:cxn modelId="{F5D1AEFA-DC62-4FC2-A19E-23868C539F5D}" type="presOf" srcId="{9D93BC19-5F8B-4679-9698-462FE10C848A}" destId="{E45575D6-D684-44C2-9F84-842EE92E73DE}" srcOrd="1" destOrd="0" presId="urn:microsoft.com/office/officeart/2005/8/layout/process2"/>
    <dgm:cxn modelId="{8F9CDF23-76EA-4C43-9C6F-C61A8D91F857}" srcId="{82B6020A-D4AA-4546-A745-DF9A16ADD107}" destId="{F953E1C5-4232-471C-BDBC-0DBA1535F17E}" srcOrd="0" destOrd="0" parTransId="{CEAD4D88-56D6-49F1-BAC4-406A283AA27C}" sibTransId="{9D93BC19-5F8B-4679-9698-462FE10C848A}"/>
    <dgm:cxn modelId="{53C5D0E1-E9FD-49D9-B033-680BDB757D1E}" type="presOf" srcId="{43CB3D0B-3582-4418-9BFA-3E81B8886D48}" destId="{B192969A-44DA-4CD4-9901-E1FA866CAD77}" srcOrd="1" destOrd="0" presId="urn:microsoft.com/office/officeart/2005/8/layout/process2"/>
    <dgm:cxn modelId="{1E930E56-0D05-4AE2-A1A7-F2180D40DE5F}" type="presOf" srcId="{9D93BC19-5F8B-4679-9698-462FE10C848A}" destId="{B9A48784-D653-4F9B-B735-365267D16951}" srcOrd="0" destOrd="0" presId="urn:microsoft.com/office/officeart/2005/8/layout/process2"/>
    <dgm:cxn modelId="{B64E14BB-B9E4-4F6B-9C80-824CE0450D32}" type="presParOf" srcId="{B497ADDA-D2CA-4DA0-8BA1-C160CB0AD68E}" destId="{3077DCAE-A07C-4CFD-B8AA-D30232185CE1}" srcOrd="0" destOrd="0" presId="urn:microsoft.com/office/officeart/2005/8/layout/process2"/>
    <dgm:cxn modelId="{631B71B0-DDBE-4FBE-B5D5-ACC99F1E6A35}" type="presParOf" srcId="{B497ADDA-D2CA-4DA0-8BA1-C160CB0AD68E}" destId="{B9A48784-D653-4F9B-B735-365267D16951}" srcOrd="1" destOrd="0" presId="urn:microsoft.com/office/officeart/2005/8/layout/process2"/>
    <dgm:cxn modelId="{5EE21128-5C7A-4013-A0DC-E928A6A16F1F}" type="presParOf" srcId="{B9A48784-D653-4F9B-B735-365267D16951}" destId="{E45575D6-D684-44C2-9F84-842EE92E73DE}" srcOrd="0" destOrd="0" presId="urn:microsoft.com/office/officeart/2005/8/layout/process2"/>
    <dgm:cxn modelId="{92417938-E058-4447-AF35-1DDC8FDAA3DE}" type="presParOf" srcId="{B497ADDA-D2CA-4DA0-8BA1-C160CB0AD68E}" destId="{22B5432E-9313-4EFE-974E-813093864284}" srcOrd="2" destOrd="0" presId="urn:microsoft.com/office/officeart/2005/8/layout/process2"/>
    <dgm:cxn modelId="{952D71B9-E8B2-4979-96DF-A666EB103D35}" type="presParOf" srcId="{B497ADDA-D2CA-4DA0-8BA1-C160CB0AD68E}" destId="{18471FC4-EEBE-4105-8EA2-2BB567911640}" srcOrd="3" destOrd="0" presId="urn:microsoft.com/office/officeart/2005/8/layout/process2"/>
    <dgm:cxn modelId="{CDD96069-82E4-4D78-88F2-634FDEE017BE}" type="presParOf" srcId="{18471FC4-EEBE-4105-8EA2-2BB567911640}" destId="{B192969A-44DA-4CD4-9901-E1FA866CAD77}" srcOrd="0" destOrd="0" presId="urn:microsoft.com/office/officeart/2005/8/layout/process2"/>
    <dgm:cxn modelId="{7E3E9D7E-3E83-4F55-B64C-ECDD7ED29907}"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000" dirty="0">
              <a:latin typeface="Meiryo UI" panose="020B0604030504040204" pitchFamily="50" charset="-128"/>
              <a:ea typeface="Meiryo UI" panose="020B0604030504040204" pitchFamily="50" charset="-128"/>
            </a:rPr>
            <a:t>期限までに「給付奨学金継続願」を提出しないと</a:t>
          </a:r>
          <a:r>
            <a:rPr kumimoji="1" lang="en-US" altLang="ja-JP" sz="3000" dirty="0">
              <a:latin typeface="Meiryo UI" panose="020B0604030504040204" pitchFamily="50" charset="-128"/>
              <a:ea typeface="Meiryo UI" panose="020B0604030504040204" pitchFamily="50" charset="-128"/>
            </a:rPr>
            <a:t>…</a:t>
          </a:r>
          <a:endParaRPr kumimoji="1" lang="ja-JP" altLang="en-US" sz="3000" dirty="0">
            <a:latin typeface="Meiryo UI" panose="020B0604030504040204" pitchFamily="50" charset="-128"/>
            <a:ea typeface="Meiryo UI" panose="020B060403050404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a:solidFill>
          <a:schemeClr val="accent5">
            <a:lumMod val="60000"/>
            <a:lumOff val="40000"/>
          </a:schemeClr>
        </a:solidFill>
      </dgm:spPr>
      <dgm:t>
        <a:bodyPr/>
        <a:lstStyle/>
        <a:p>
          <a:r>
            <a:rPr kumimoji="1" lang="en-US" altLang="ja-JP" sz="2800" dirty="0">
              <a:latin typeface="Meiryo UI" panose="020B0604030504040204" pitchFamily="50" charset="-128"/>
              <a:ea typeface="Meiryo UI" panose="020B0604030504040204" pitchFamily="50" charset="-128"/>
            </a:rPr>
            <a:t>2022</a:t>
          </a:r>
          <a:r>
            <a:rPr kumimoji="1" lang="ja-JP" altLang="en-US" sz="2800" dirty="0">
              <a:latin typeface="Meiryo UI" panose="020B0604030504040204" pitchFamily="50" charset="-128"/>
              <a:ea typeface="Meiryo UI" panose="020B0604030504040204" pitchFamily="50" charset="-128"/>
            </a:rPr>
            <a:t>年</a:t>
          </a:r>
          <a:r>
            <a:rPr kumimoji="1" lang="en-US" altLang="ja-JP" sz="2800" dirty="0">
              <a:latin typeface="Meiryo UI" panose="020B0604030504040204" pitchFamily="50" charset="-128"/>
              <a:ea typeface="Meiryo UI" panose="020B0604030504040204" pitchFamily="50" charset="-128"/>
            </a:rPr>
            <a:t>4</a:t>
          </a:r>
          <a:r>
            <a:rPr kumimoji="1" lang="ja-JP" altLang="en-US" sz="2800" dirty="0">
              <a:latin typeface="Meiryo UI" panose="020B0604030504040204" pitchFamily="50" charset="-128"/>
              <a:ea typeface="Meiryo UI" panose="020B0604030504040204" pitchFamily="50" charset="-128"/>
            </a:rPr>
            <a:t>月から</a:t>
          </a:r>
          <a:r>
            <a:rPr kumimoji="1" lang="ja-JP" altLang="en-US" sz="2800" b="1" u="none" dirty="0">
              <a:solidFill>
                <a:srgbClr val="FF0000"/>
              </a:solidFill>
              <a:latin typeface="Meiryo UI" panose="020B0604030504040204" pitchFamily="50" charset="-128"/>
              <a:ea typeface="Meiryo UI" panose="020B0604030504040204" pitchFamily="50" charset="-128"/>
            </a:rPr>
            <a:t>給付奨学金の振込みは止まります</a:t>
          </a: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2" custScaleX="257692">
        <dgm:presLayoutVars>
          <dgm:bulletEnabled val="1"/>
        </dgm:presLayoutVars>
      </dgm:prSet>
      <dgm:spPr/>
      <dgm:t>
        <a:bodyPr/>
        <a:lstStyle/>
        <a:p>
          <a:endParaRPr kumimoji="1" lang="ja-JP" altLang="en-US"/>
        </a:p>
      </dgm:t>
    </dgm:pt>
    <dgm:pt modelId="{300EED9D-9C51-4D8A-9381-FFC2FD3BBA34}" type="pres">
      <dgm:prSet presAssocID="{0755CC37-FBB6-4409-A05D-5B7C42CB0310}" presName="sibTrans" presStyleLbl="sibTrans2D1" presStyleIdx="0" presStyleCnt="1"/>
      <dgm:spPr/>
      <dgm:t>
        <a:bodyPr/>
        <a:lstStyle/>
        <a:p>
          <a:endParaRPr kumimoji="1" lang="ja-JP" altLang="en-US"/>
        </a:p>
      </dgm:t>
    </dgm:pt>
    <dgm:pt modelId="{9C599AEF-6227-4F5A-B70B-C3EF342AC9A0}" type="pres">
      <dgm:prSet presAssocID="{0755CC37-FBB6-4409-A05D-5B7C42CB0310}" presName="connectorText" presStyleLbl="sibTrans2D1" presStyleIdx="0" presStyleCnt="1"/>
      <dgm:spPr/>
      <dgm:t>
        <a:bodyPr/>
        <a:lstStyle/>
        <a:p>
          <a:endParaRPr kumimoji="1" lang="ja-JP" altLang="en-US"/>
        </a:p>
      </dgm:t>
    </dgm:pt>
    <dgm:pt modelId="{5DC0A043-452F-48CD-9EDD-1E492567BE63}" type="pres">
      <dgm:prSet presAssocID="{D8F88414-AED1-45D2-80DA-71DE30BF2E43}" presName="node" presStyleLbl="node1" presStyleIdx="1" presStyleCnt="2" custScaleX="257692">
        <dgm:presLayoutVars>
          <dgm:bulletEnabled val="1"/>
        </dgm:presLayoutVars>
      </dgm:prSet>
      <dgm:spPr/>
      <dgm:t>
        <a:bodyPr/>
        <a:lstStyle/>
        <a:p>
          <a:endParaRPr kumimoji="1" lang="ja-JP" altLang="en-US"/>
        </a:p>
      </dgm:t>
    </dgm:pt>
  </dgm:ptLst>
  <dgm:cxnLst>
    <dgm:cxn modelId="{65FE04D7-C596-4EB7-81D2-7C641846CD8E}" type="presOf" srcId="{9B7F2215-4660-4D71-A598-CC41AF6EA688}" destId="{0257264B-DD0F-4C49-AB1B-C89FE7D61719}" srcOrd="0" destOrd="0" presId="urn:microsoft.com/office/officeart/2005/8/layout/process2"/>
    <dgm:cxn modelId="{53FA82C9-75BA-4A0D-8313-2CAFE3760AAA}" type="presOf" srcId="{0755CC37-FBB6-4409-A05D-5B7C42CB0310}" destId="{9C599AEF-6227-4F5A-B70B-C3EF342AC9A0}" srcOrd="1" destOrd="0" presId="urn:microsoft.com/office/officeart/2005/8/layout/process2"/>
    <dgm:cxn modelId="{2419EC56-F2B5-4BD5-870A-D39D22EAF244}" type="presOf" srcId="{D8F88414-AED1-45D2-80DA-71DE30BF2E43}" destId="{5DC0A043-452F-48CD-9EDD-1E492567BE63}" srcOrd="0" destOrd="0" presId="urn:microsoft.com/office/officeart/2005/8/layout/process2"/>
    <dgm:cxn modelId="{AAD398AF-69FE-4DF1-8C98-57B8909A7C43}" type="presOf" srcId="{0755CC37-FBB6-4409-A05D-5B7C42CB0310}" destId="{300EED9D-9C51-4D8A-9381-FFC2FD3BBA34}" srcOrd="0" destOrd="0" presId="urn:microsoft.com/office/officeart/2005/8/layout/process2"/>
    <dgm:cxn modelId="{6EEA1466-E0AF-4A58-8437-8782E97BBD99}" srcId="{9B7F2215-4660-4D71-A598-CC41AF6EA688}" destId="{A1269BC1-803A-4D07-ABA6-257147AB035A}" srcOrd="0" destOrd="0" parTransId="{0A961CA6-A3AD-45B9-9341-5A5B3CFA2C36}" sibTransId="{0755CC37-FBB6-4409-A05D-5B7C42CB0310}"/>
    <dgm:cxn modelId="{588C6E2C-ABCC-4A0D-86D8-A4CF5EF82FDB}" type="presOf" srcId="{A1269BC1-803A-4D07-ABA6-257147AB035A}" destId="{78F2DE81-93AE-477D-ABE3-94F9CBB224F2}"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508D0CDC-5237-4E4E-A750-A4B7FD2DA27B}" type="presParOf" srcId="{0257264B-DD0F-4C49-AB1B-C89FE7D61719}" destId="{78F2DE81-93AE-477D-ABE3-94F9CBB224F2}" srcOrd="0" destOrd="0" presId="urn:microsoft.com/office/officeart/2005/8/layout/process2"/>
    <dgm:cxn modelId="{AE7F5601-ACEC-4590-B7EC-19AA9C47B2A9}" type="presParOf" srcId="{0257264B-DD0F-4C49-AB1B-C89FE7D61719}" destId="{300EED9D-9C51-4D8A-9381-FFC2FD3BBA34}" srcOrd="1" destOrd="0" presId="urn:microsoft.com/office/officeart/2005/8/layout/process2"/>
    <dgm:cxn modelId="{760D81D1-21FB-4635-B727-BA4D8B2966B6}" type="presParOf" srcId="{300EED9D-9C51-4D8A-9381-FFC2FD3BBA34}" destId="{9C599AEF-6227-4F5A-B70B-C3EF342AC9A0}" srcOrd="0" destOrd="0" presId="urn:microsoft.com/office/officeart/2005/8/layout/process2"/>
    <dgm:cxn modelId="{FE7A8187-CCF2-4088-B80B-BF39BA7E2375}" type="presParOf" srcId="{0257264B-DD0F-4C49-AB1B-C89FE7D61719}" destId="{5DC0A043-452F-48CD-9EDD-1E492567BE63}" srcOrd="2"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000" dirty="0">
              <a:latin typeface="Meiryo UI" panose="020B0604030504040204" pitchFamily="50" charset="-128"/>
              <a:ea typeface="Meiryo UI" panose="020B0604030504040204" pitchFamily="50" charset="-128"/>
            </a:rPr>
            <a:t>給付奨学金の継続を</a:t>
          </a:r>
          <a:r>
            <a:rPr kumimoji="1" lang="ja-JP" altLang="en-US" sz="3000" u="dbl" baseline="0" dirty="0">
              <a:latin typeface="Meiryo UI" panose="020B0604030504040204" pitchFamily="50" charset="-128"/>
              <a:ea typeface="Meiryo UI" panose="020B0604030504040204" pitchFamily="50" charset="-128"/>
            </a:rPr>
            <a:t>希望しない</a:t>
          </a:r>
          <a:r>
            <a:rPr kumimoji="1" lang="ja-JP" altLang="en-US" sz="3000" dirty="0">
              <a:latin typeface="Meiryo UI" panose="020B0604030504040204" pitchFamily="50" charset="-128"/>
              <a:ea typeface="Meiryo UI" panose="020B0604030504040204" pitchFamily="50" charset="-128"/>
            </a:rPr>
            <a:t>場合は</a:t>
          </a:r>
          <a:r>
            <a:rPr kumimoji="1" lang="en-US" altLang="ja-JP" sz="3000" dirty="0">
              <a:latin typeface="Meiryo UI" panose="020B0604030504040204" pitchFamily="50" charset="-128"/>
              <a:ea typeface="Meiryo UI" panose="020B0604030504040204" pitchFamily="50" charset="-128"/>
            </a:rPr>
            <a:t>…</a:t>
          </a:r>
          <a:endParaRPr kumimoji="1" lang="ja-JP" altLang="en-US" sz="3000" dirty="0">
            <a:latin typeface="Meiryo UI" panose="020B0604030504040204" pitchFamily="50" charset="-128"/>
            <a:ea typeface="Meiryo UI" panose="020B060403050404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dgm:t>
        <a:bodyPr/>
        <a:lstStyle/>
        <a:p>
          <a:r>
            <a:rPr kumimoji="1" lang="ja-JP" altLang="en-US" sz="3000" dirty="0">
              <a:latin typeface="Meiryo UI" panose="020B0604030504040204" pitchFamily="50" charset="-128"/>
              <a:ea typeface="Meiryo UI" panose="020B0604030504040204" pitchFamily="50" charset="-128"/>
            </a:rPr>
            <a:t>「給付奨学金継続願」を入力する際に</a:t>
          </a:r>
          <a:endParaRPr kumimoji="1" lang="en-US" altLang="ja-JP" sz="3000" dirty="0">
            <a:latin typeface="Meiryo UI" panose="020B0604030504040204" pitchFamily="50" charset="-128"/>
            <a:ea typeface="Meiryo UI" panose="020B0604030504040204" pitchFamily="50" charset="-128"/>
          </a:endParaRPr>
        </a:p>
        <a:p>
          <a:r>
            <a:rPr kumimoji="1" lang="ja-JP" altLang="en-US" sz="3000" dirty="0">
              <a:latin typeface="ＭＳ Ｐゴシック" panose="020B0600070205080204" pitchFamily="50" charset="-128"/>
              <a:ea typeface="ＭＳ Ｐゴシック" panose="020B0600070205080204" pitchFamily="50" charset="-128"/>
            </a:rPr>
            <a:t>⦿ </a:t>
          </a:r>
          <a:r>
            <a:rPr kumimoji="1" lang="ja-JP" altLang="en-US" sz="3000" b="1" dirty="0">
              <a:latin typeface="Meiryo UI" panose="020B0604030504040204" pitchFamily="50" charset="-128"/>
              <a:ea typeface="Meiryo UI" panose="020B0604030504040204" pitchFamily="50" charset="-128"/>
            </a:rPr>
            <a:t>給付奨学金の継続を希望しません </a:t>
          </a:r>
          <a:r>
            <a:rPr kumimoji="1" lang="ja-JP" altLang="en-US" sz="3000" dirty="0">
              <a:latin typeface="Meiryo UI" panose="020B0604030504040204" pitchFamily="50" charset="-128"/>
              <a:ea typeface="Meiryo UI" panose="020B0604030504040204" pitchFamily="50" charset="-128"/>
            </a:rPr>
            <a:t>を選択する</a:t>
          </a: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8A9ADD7-BF19-4829-8829-3DE0D8C4BC2F}">
      <dgm:prSet phldrT="[テキスト]" custT="1"/>
      <dgm:spPr/>
      <dgm:t>
        <a:bodyPr/>
        <a:lstStyle/>
        <a:p>
          <a:r>
            <a:rPr kumimoji="1" lang="ja-JP" altLang="en-US" sz="3200" dirty="0">
              <a:latin typeface="Meiryo UI" panose="020B0604030504040204" pitchFamily="50" charset="-128"/>
              <a:ea typeface="Meiryo UI" panose="020B0604030504040204" pitchFamily="50" charset="-128"/>
            </a:rPr>
            <a:t>４月以降の振込みは停止となる</a:t>
          </a:r>
        </a:p>
      </dgm:t>
    </dgm:pt>
    <dgm:pt modelId="{A0CD8693-7466-44BB-9AFB-1359E744CABC}" type="parTrans" cxnId="{F86B9282-BDAE-488D-ABA9-34F6B2621DD1}">
      <dgm:prSet/>
      <dgm:spPr/>
      <dgm:t>
        <a:bodyPr/>
        <a:lstStyle/>
        <a:p>
          <a:endParaRPr kumimoji="1" lang="ja-JP" altLang="en-US" sz="2800"/>
        </a:p>
      </dgm:t>
    </dgm:pt>
    <dgm:pt modelId="{999E7731-97AE-4263-A709-F6172479DB10}" type="sibTrans" cxnId="{F86B9282-BDAE-488D-ABA9-34F6B2621DD1}">
      <dgm:prSet/>
      <dgm:spPr/>
      <dgm:t>
        <a:bodyPr/>
        <a:lstStyle/>
        <a:p>
          <a:endParaRPr kumimoji="1" lang="ja-JP" altLang="en-US" sz="280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3" custScaleX="257692">
        <dgm:presLayoutVars>
          <dgm:bulletEnabled val="1"/>
        </dgm:presLayoutVars>
      </dgm:prSet>
      <dgm:spPr/>
      <dgm:t>
        <a:bodyPr/>
        <a:lstStyle/>
        <a:p>
          <a:endParaRPr kumimoji="1" lang="ja-JP" altLang="en-US"/>
        </a:p>
      </dgm:t>
    </dgm:pt>
    <dgm:pt modelId="{300EED9D-9C51-4D8A-9381-FFC2FD3BBA34}" type="pres">
      <dgm:prSet presAssocID="{0755CC37-FBB6-4409-A05D-5B7C42CB0310}" presName="sibTrans" presStyleLbl="sibTrans2D1" presStyleIdx="0" presStyleCnt="2"/>
      <dgm:spPr/>
      <dgm:t>
        <a:bodyPr/>
        <a:lstStyle/>
        <a:p>
          <a:endParaRPr kumimoji="1" lang="ja-JP" altLang="en-US"/>
        </a:p>
      </dgm:t>
    </dgm:pt>
    <dgm:pt modelId="{9C599AEF-6227-4F5A-B70B-C3EF342AC9A0}" type="pres">
      <dgm:prSet presAssocID="{0755CC37-FBB6-4409-A05D-5B7C42CB0310}" presName="connectorText" presStyleLbl="sibTrans2D1" presStyleIdx="0" presStyleCnt="2"/>
      <dgm:spPr/>
      <dgm:t>
        <a:bodyPr/>
        <a:lstStyle/>
        <a:p>
          <a:endParaRPr kumimoji="1" lang="ja-JP" altLang="en-US"/>
        </a:p>
      </dgm:t>
    </dgm:pt>
    <dgm:pt modelId="{5DC0A043-452F-48CD-9EDD-1E492567BE63}" type="pres">
      <dgm:prSet presAssocID="{D8F88414-AED1-45D2-80DA-71DE30BF2E43}" presName="node" presStyleLbl="node1" presStyleIdx="1" presStyleCnt="3" custScaleX="257692" custScaleY="156483">
        <dgm:presLayoutVars>
          <dgm:bulletEnabled val="1"/>
        </dgm:presLayoutVars>
      </dgm:prSet>
      <dgm:spPr/>
      <dgm:t>
        <a:bodyPr/>
        <a:lstStyle/>
        <a:p>
          <a:endParaRPr kumimoji="1" lang="ja-JP" altLang="en-US"/>
        </a:p>
      </dgm:t>
    </dgm:pt>
    <dgm:pt modelId="{10B96362-B743-4B8B-8842-D35C56B99145}" type="pres">
      <dgm:prSet presAssocID="{876C7C41-B915-4A49-9A25-DBE98F9A0763}" presName="sibTrans" presStyleLbl="sibTrans2D1" presStyleIdx="1" presStyleCnt="2"/>
      <dgm:spPr/>
      <dgm:t>
        <a:bodyPr/>
        <a:lstStyle/>
        <a:p>
          <a:endParaRPr kumimoji="1" lang="ja-JP" altLang="en-US"/>
        </a:p>
      </dgm:t>
    </dgm:pt>
    <dgm:pt modelId="{B2A7D2B9-335A-4F21-AACF-F29916B4B366}" type="pres">
      <dgm:prSet presAssocID="{876C7C41-B915-4A49-9A25-DBE98F9A0763}" presName="connectorText" presStyleLbl="sibTrans2D1" presStyleIdx="1" presStyleCnt="2"/>
      <dgm:spPr/>
      <dgm:t>
        <a:bodyPr/>
        <a:lstStyle/>
        <a:p>
          <a:endParaRPr kumimoji="1" lang="ja-JP" altLang="en-US"/>
        </a:p>
      </dgm:t>
    </dgm:pt>
    <dgm:pt modelId="{90514CFB-7811-4694-AA84-401F49461D02}" type="pres">
      <dgm:prSet presAssocID="{08A9ADD7-BF19-4829-8829-3DE0D8C4BC2F}" presName="node" presStyleLbl="node1" presStyleIdx="2" presStyleCnt="3" custScaleX="257692">
        <dgm:presLayoutVars>
          <dgm:bulletEnabled val="1"/>
        </dgm:presLayoutVars>
      </dgm:prSet>
      <dgm:spPr/>
      <dgm:t>
        <a:bodyPr/>
        <a:lstStyle/>
        <a:p>
          <a:endParaRPr kumimoji="1" lang="ja-JP" altLang="en-US"/>
        </a:p>
      </dgm:t>
    </dgm:pt>
  </dgm:ptLst>
  <dgm:cxnLst>
    <dgm:cxn modelId="{F86B9282-BDAE-488D-ABA9-34F6B2621DD1}" srcId="{9B7F2215-4660-4D71-A598-CC41AF6EA688}" destId="{08A9ADD7-BF19-4829-8829-3DE0D8C4BC2F}" srcOrd="2" destOrd="0" parTransId="{A0CD8693-7466-44BB-9AFB-1359E744CABC}" sibTransId="{999E7731-97AE-4263-A709-F6172479DB10}"/>
    <dgm:cxn modelId="{130D7300-6A03-4B9A-BB84-ECF73F73A9DC}" type="presOf" srcId="{08A9ADD7-BF19-4829-8829-3DE0D8C4BC2F}" destId="{90514CFB-7811-4694-AA84-401F49461D02}" srcOrd="0" destOrd="0" presId="urn:microsoft.com/office/officeart/2005/8/layout/process2"/>
    <dgm:cxn modelId="{03CE40A7-7BCC-47E1-9FFF-8FEBB816EB4B}" type="presOf" srcId="{876C7C41-B915-4A49-9A25-DBE98F9A0763}" destId="{10B96362-B743-4B8B-8842-D35C56B99145}" srcOrd="0" destOrd="0" presId="urn:microsoft.com/office/officeart/2005/8/layout/process2"/>
    <dgm:cxn modelId="{474F4978-1141-49F0-A1EA-D27120FA7C65}" type="presOf" srcId="{A1269BC1-803A-4D07-ABA6-257147AB035A}" destId="{78F2DE81-93AE-477D-ABE3-94F9CBB224F2}" srcOrd="0" destOrd="0" presId="urn:microsoft.com/office/officeart/2005/8/layout/process2"/>
    <dgm:cxn modelId="{CACCCBC5-F9AE-4029-9E95-ADCA344D44D3}" type="presOf" srcId="{876C7C41-B915-4A49-9A25-DBE98F9A0763}" destId="{B2A7D2B9-335A-4F21-AACF-F29916B4B366}" srcOrd="1" destOrd="0" presId="urn:microsoft.com/office/officeart/2005/8/layout/process2"/>
    <dgm:cxn modelId="{4D1F1A35-C0A5-4D5E-B651-C09105F056EF}" type="presOf" srcId="{0755CC37-FBB6-4409-A05D-5B7C42CB0310}" destId="{300EED9D-9C51-4D8A-9381-FFC2FD3BBA34}"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6EEA1466-E0AF-4A58-8437-8782E97BBD99}" srcId="{9B7F2215-4660-4D71-A598-CC41AF6EA688}" destId="{A1269BC1-803A-4D07-ABA6-257147AB035A}" srcOrd="0" destOrd="0" parTransId="{0A961CA6-A3AD-45B9-9341-5A5B3CFA2C36}" sibTransId="{0755CC37-FBB6-4409-A05D-5B7C42CB0310}"/>
    <dgm:cxn modelId="{29C347F2-5299-4B78-B93C-CAF2B9921A1B}" type="presOf" srcId="{0755CC37-FBB6-4409-A05D-5B7C42CB0310}" destId="{9C599AEF-6227-4F5A-B70B-C3EF342AC9A0}" srcOrd="1" destOrd="0" presId="urn:microsoft.com/office/officeart/2005/8/layout/process2"/>
    <dgm:cxn modelId="{BA059F3C-617E-4B52-920A-D5D324351694}" type="presOf" srcId="{D8F88414-AED1-45D2-80DA-71DE30BF2E43}" destId="{5DC0A043-452F-48CD-9EDD-1E492567BE63}" srcOrd="0" destOrd="0" presId="urn:microsoft.com/office/officeart/2005/8/layout/process2"/>
    <dgm:cxn modelId="{3BA97FAD-91D8-47BA-9139-7FA6D663C545}" type="presOf" srcId="{9B7F2215-4660-4D71-A598-CC41AF6EA688}" destId="{0257264B-DD0F-4C49-AB1B-C89FE7D61719}" srcOrd="0" destOrd="0" presId="urn:microsoft.com/office/officeart/2005/8/layout/process2"/>
    <dgm:cxn modelId="{A7595471-AC03-466E-8995-EEC31C3504F4}" type="presParOf" srcId="{0257264B-DD0F-4C49-AB1B-C89FE7D61719}" destId="{78F2DE81-93AE-477D-ABE3-94F9CBB224F2}" srcOrd="0" destOrd="0" presId="urn:microsoft.com/office/officeart/2005/8/layout/process2"/>
    <dgm:cxn modelId="{D9DCA160-BA8C-4299-91A8-E13E25480683}" type="presParOf" srcId="{0257264B-DD0F-4C49-AB1B-C89FE7D61719}" destId="{300EED9D-9C51-4D8A-9381-FFC2FD3BBA34}" srcOrd="1" destOrd="0" presId="urn:microsoft.com/office/officeart/2005/8/layout/process2"/>
    <dgm:cxn modelId="{BED08AFF-E3F1-4892-A912-BF567A066646}" type="presParOf" srcId="{300EED9D-9C51-4D8A-9381-FFC2FD3BBA34}" destId="{9C599AEF-6227-4F5A-B70B-C3EF342AC9A0}" srcOrd="0" destOrd="0" presId="urn:microsoft.com/office/officeart/2005/8/layout/process2"/>
    <dgm:cxn modelId="{AC94D660-A86C-4DE7-8A57-AC985EF3ED59}" type="presParOf" srcId="{0257264B-DD0F-4C49-AB1B-C89FE7D61719}" destId="{5DC0A043-452F-48CD-9EDD-1E492567BE63}" srcOrd="2" destOrd="0" presId="urn:microsoft.com/office/officeart/2005/8/layout/process2"/>
    <dgm:cxn modelId="{586CF7D9-9EF0-4267-B312-4483C3744473}" type="presParOf" srcId="{0257264B-DD0F-4C49-AB1B-C89FE7D61719}" destId="{10B96362-B743-4B8B-8842-D35C56B99145}" srcOrd="3" destOrd="0" presId="urn:microsoft.com/office/officeart/2005/8/layout/process2"/>
    <dgm:cxn modelId="{F721FEFB-35E3-4563-9AC2-DE5167470D5B}" type="presParOf" srcId="{10B96362-B743-4B8B-8842-D35C56B99145}" destId="{B2A7D2B9-335A-4F21-AACF-F29916B4B366}" srcOrd="0" destOrd="0" presId="urn:microsoft.com/office/officeart/2005/8/layout/process2"/>
    <dgm:cxn modelId="{6110AAEF-5587-4D12-B575-00F0C20E0652}" type="presParOf" srcId="{0257264B-DD0F-4C49-AB1B-C89FE7D61719}" destId="{90514CFB-7811-4694-AA84-401F49461D0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BB213C-44D4-4CB1-BA23-82E6A20F8E7F}" type="doc">
      <dgm:prSet loTypeId="urn:microsoft.com/office/officeart/2005/8/layout/vList5" loCatId="list" qsTypeId="urn:microsoft.com/office/officeart/2005/8/quickstyle/simple3" qsCatId="simple" csTypeId="urn:microsoft.com/office/officeart/2005/8/colors/colorful5" csCatId="colorful" phldr="1"/>
      <dgm:spPr/>
      <dgm:t>
        <a:bodyPr/>
        <a:lstStyle/>
        <a:p>
          <a:endParaRPr kumimoji="1" lang="ja-JP" altLang="en-US"/>
        </a:p>
      </dgm:t>
    </dgm:pt>
    <dgm:pt modelId="{3F39AACB-4B65-4E95-90D1-A5B07DFCAAE3}">
      <dgm:prSet phldrT="[テキスト]" custT="1"/>
      <dgm:spPr/>
      <dgm:t>
        <a:bodyPr/>
        <a:lstStyle/>
        <a:p>
          <a:r>
            <a:rPr kumimoji="1" lang="ja-JP" altLang="en-US" sz="4800" dirty="0">
              <a:latin typeface="ＭＳ Ｐゴシック" panose="020B0600070205080204" pitchFamily="50" charset="-128"/>
              <a:ea typeface="ＭＳ Ｐゴシック" panose="020B0600070205080204" pitchFamily="50" charset="-128"/>
            </a:rPr>
            <a:t>適格認定の認定区分</a:t>
          </a:r>
        </a:p>
      </dgm:t>
    </dgm:pt>
    <dgm:pt modelId="{580AE4AC-C150-4411-829D-64A0AEFBEC95}" type="parTrans" cxnId="{3AFF800E-1E31-43D7-9941-0632F3130329}">
      <dgm:prSet/>
      <dgm:spPr/>
      <dgm:t>
        <a:bodyPr/>
        <a:lstStyle/>
        <a:p>
          <a:endParaRPr kumimoji="1" lang="ja-JP" altLang="en-US"/>
        </a:p>
      </dgm:t>
    </dgm:pt>
    <dgm:pt modelId="{A069C31D-CC27-4681-A70A-C72C11E573D3}" type="sibTrans" cxnId="{3AFF800E-1E31-43D7-9941-0632F3130329}">
      <dgm:prSet/>
      <dgm:spPr/>
      <dgm:t>
        <a:bodyPr/>
        <a:lstStyle/>
        <a:p>
          <a:endParaRPr kumimoji="1" lang="ja-JP" altLang="en-US"/>
        </a:p>
      </dgm:t>
    </dgm:pt>
    <dgm:pt modelId="{CB21089F-A2DA-445E-BB4A-9A98E8A8BFC7}">
      <dgm:prSet phldrT="[テキスト]" custT="1"/>
      <dgm:spPr>
        <a:solidFill>
          <a:schemeClr val="accent2">
            <a:lumMod val="40000"/>
            <a:lumOff val="60000"/>
          </a:schemeClr>
        </a:solidFill>
      </dgm:spPr>
      <dgm:t>
        <a:bodyPr/>
        <a:lstStyle/>
        <a:p>
          <a:pPr algn="ctr"/>
          <a:r>
            <a:rPr kumimoji="1" lang="ja-JP" altLang="en-US" sz="3600" dirty="0">
              <a:latin typeface="ＭＳ Ｐゴシック" panose="020B0600070205080204" pitchFamily="50" charset="-128"/>
              <a:ea typeface="ＭＳ Ｐゴシック" panose="020B0600070205080204" pitchFamily="50" charset="-128"/>
            </a:rPr>
            <a:t>① </a:t>
          </a:r>
          <a:r>
            <a:rPr kumimoji="1" lang="ja-JP" altLang="en-US" sz="3600" b="1" dirty="0">
              <a:solidFill>
                <a:srgbClr val="FF0000"/>
              </a:solidFill>
              <a:latin typeface="ＭＳ Ｐゴシック" panose="020B0600070205080204" pitchFamily="50" charset="-128"/>
              <a:ea typeface="ＭＳ Ｐゴシック" panose="020B0600070205080204" pitchFamily="50" charset="-128"/>
            </a:rPr>
            <a:t>廃止</a:t>
          </a:r>
        </a:p>
      </dgm:t>
    </dgm:pt>
    <dgm:pt modelId="{31969A88-7046-489E-853B-5AB82E5CB931}" type="parTrans" cxnId="{C9980D87-ED03-4FDC-8011-2024AA234A97}">
      <dgm:prSet/>
      <dgm:spPr/>
      <dgm:t>
        <a:bodyPr/>
        <a:lstStyle/>
        <a:p>
          <a:endParaRPr kumimoji="1" lang="ja-JP" altLang="en-US"/>
        </a:p>
      </dgm:t>
    </dgm:pt>
    <dgm:pt modelId="{A750FFF8-E470-4F86-942E-B0372E06F8D4}" type="sibTrans" cxnId="{C9980D87-ED03-4FDC-8011-2024AA234A97}">
      <dgm:prSet/>
      <dgm:spPr/>
      <dgm:t>
        <a:bodyPr/>
        <a:lstStyle/>
        <a:p>
          <a:endParaRPr kumimoji="1" lang="ja-JP" altLang="en-US"/>
        </a:p>
      </dgm:t>
    </dgm:pt>
    <dgm:pt modelId="{CE89ABAD-9934-4C08-B667-BFD7BF0CAD43}">
      <dgm:prSet phldrT="[テキスト]" custT="1"/>
      <dgm:spPr/>
      <dgm:t>
        <a:bodyPr/>
        <a:lstStyle/>
        <a:p>
          <a:r>
            <a:rPr kumimoji="1" lang="ja-JP" altLang="en-US" sz="1800" dirty="0">
              <a:latin typeface="Meiryo UI" panose="020B0604030504040204" pitchFamily="50" charset="-128"/>
              <a:ea typeface="Meiryo UI" panose="020B0604030504040204" pitchFamily="50" charset="-128"/>
            </a:rPr>
            <a:t>給付奨学生の資格を失わせる。</a:t>
          </a:r>
        </a:p>
      </dgm:t>
    </dgm:pt>
    <dgm:pt modelId="{E4B15477-A1B5-4ABC-9C1B-4FD363B985D3}" type="parTrans" cxnId="{02C01254-967C-4C76-81D5-ECA03AB13AF9}">
      <dgm:prSet/>
      <dgm:spPr/>
      <dgm:t>
        <a:bodyPr/>
        <a:lstStyle/>
        <a:p>
          <a:endParaRPr kumimoji="1" lang="ja-JP" altLang="en-US"/>
        </a:p>
      </dgm:t>
    </dgm:pt>
    <dgm:pt modelId="{3A3CB830-859E-4111-ACA4-B501DD8A191E}" type="sibTrans" cxnId="{02C01254-967C-4C76-81D5-ECA03AB13AF9}">
      <dgm:prSet/>
      <dgm:spPr/>
      <dgm:t>
        <a:bodyPr/>
        <a:lstStyle/>
        <a:p>
          <a:endParaRPr kumimoji="1" lang="ja-JP" altLang="en-US"/>
        </a:p>
      </dgm:t>
    </dgm:pt>
    <dgm:pt modelId="{5CA9D737-DFFE-46A2-85CE-9F82A7F51DA5}">
      <dgm:prSet phldrT="[テキスト]" custT="1"/>
      <dgm:spPr>
        <a:solidFill>
          <a:schemeClr val="accent6">
            <a:lumMod val="40000"/>
            <a:lumOff val="60000"/>
          </a:schemeClr>
        </a:solidFill>
      </dgm:spPr>
      <dgm:t>
        <a:bodyPr/>
        <a:lstStyle/>
        <a:p>
          <a:pPr algn="ctr"/>
          <a:r>
            <a:rPr kumimoji="1" lang="ja-JP" altLang="en-US" sz="3600" dirty="0">
              <a:latin typeface="ＭＳ Ｐゴシック" panose="020B0600070205080204" pitchFamily="50" charset="-128"/>
              <a:ea typeface="ＭＳ Ｐゴシック" panose="020B0600070205080204" pitchFamily="50" charset="-128"/>
            </a:rPr>
            <a:t>④ 継続</a:t>
          </a:r>
        </a:p>
      </dgm:t>
    </dgm:pt>
    <dgm:pt modelId="{0F4C49AA-27B7-4E6F-B7A3-E5B567C1A34E}" type="parTrans" cxnId="{4E3A5B9E-26BF-4D1F-9D23-D9A63D08B57F}">
      <dgm:prSet/>
      <dgm:spPr/>
      <dgm:t>
        <a:bodyPr/>
        <a:lstStyle/>
        <a:p>
          <a:endParaRPr kumimoji="1" lang="ja-JP" altLang="en-US"/>
        </a:p>
      </dgm:t>
    </dgm:pt>
    <dgm:pt modelId="{EE23EA21-05AE-4A29-9B7E-7F2A9D280648}" type="sibTrans" cxnId="{4E3A5B9E-26BF-4D1F-9D23-D9A63D08B57F}">
      <dgm:prSet/>
      <dgm:spPr/>
      <dgm:t>
        <a:bodyPr/>
        <a:lstStyle/>
        <a:p>
          <a:endParaRPr kumimoji="1" lang="ja-JP" altLang="en-US"/>
        </a:p>
      </dgm:t>
    </dgm:pt>
    <dgm:pt modelId="{97CB972D-C6DB-471E-8B71-D7F79CD7C1FB}">
      <dgm:prSet phldrT="[テキスト]" custT="1"/>
      <dgm:spPr>
        <a:solidFill>
          <a:schemeClr val="accent4">
            <a:lumMod val="60000"/>
            <a:lumOff val="40000"/>
          </a:schemeClr>
        </a:solidFill>
      </dgm:spPr>
      <dgm:t>
        <a:bodyPr/>
        <a:lstStyle/>
        <a:p>
          <a:pPr algn="ctr"/>
          <a:r>
            <a:rPr kumimoji="1" lang="ja-JP" altLang="en-US" sz="3600" dirty="0">
              <a:latin typeface="ＭＳ Ｐゴシック" panose="020B0600070205080204" pitchFamily="50" charset="-128"/>
              <a:ea typeface="ＭＳ Ｐゴシック" panose="020B0600070205080204" pitchFamily="50" charset="-128"/>
            </a:rPr>
            <a:t>③ 警告</a:t>
          </a:r>
        </a:p>
      </dgm:t>
    </dgm:pt>
    <dgm:pt modelId="{B2F8DE59-C8D3-4AC2-87D6-6E53AD6B7BE2}" type="parTrans" cxnId="{19E47C12-55AA-4CE0-BEA1-8AA215858310}">
      <dgm:prSet/>
      <dgm:spPr/>
      <dgm:t>
        <a:bodyPr/>
        <a:lstStyle/>
        <a:p>
          <a:endParaRPr kumimoji="1" lang="ja-JP" altLang="en-US"/>
        </a:p>
      </dgm:t>
    </dgm:pt>
    <dgm:pt modelId="{E9CCA89E-3F41-42C2-BC21-51A774B22A00}" type="sibTrans" cxnId="{19E47C12-55AA-4CE0-BEA1-8AA215858310}">
      <dgm:prSet/>
      <dgm:spPr/>
      <dgm:t>
        <a:bodyPr/>
        <a:lstStyle/>
        <a:p>
          <a:endParaRPr kumimoji="1" lang="ja-JP" altLang="en-US"/>
        </a:p>
      </dgm:t>
    </dgm:pt>
    <dgm:pt modelId="{655BB432-FC65-4EBD-AEC1-FCF0A7881973}">
      <dgm:prSet phldrT="[テキスト]" custT="1"/>
      <dgm:spPr/>
      <dgm:t>
        <a:bodyPr/>
        <a:lstStyle/>
        <a:p>
          <a:pPr algn="l">
            <a:lnSpc>
              <a:spcPts val="1900"/>
            </a:lnSpc>
          </a:pPr>
          <a:r>
            <a:rPr kumimoji="1" lang="ja-JP" altLang="en-US" sz="1600" dirty="0">
              <a:latin typeface="Meiryo UI" panose="020B0604030504040204" pitchFamily="50" charset="-128"/>
              <a:ea typeface="Meiryo UI" panose="020B0604030504040204" pitchFamily="50" charset="-128"/>
            </a:rPr>
            <a:t>給付奨学金の支給を継続するが、学業成績が回復しない場合は、給付奨学生の資格を失わせることがあることを警告し指導する。</a:t>
          </a:r>
        </a:p>
      </dgm:t>
    </dgm:pt>
    <dgm:pt modelId="{88509D5C-B62C-4835-AC60-645C9D2CF96C}" type="parTrans" cxnId="{E28F1EC5-1319-4A37-B7DF-178B745990A5}">
      <dgm:prSet/>
      <dgm:spPr/>
      <dgm:t>
        <a:bodyPr/>
        <a:lstStyle/>
        <a:p>
          <a:endParaRPr kumimoji="1" lang="ja-JP" altLang="en-US"/>
        </a:p>
      </dgm:t>
    </dgm:pt>
    <dgm:pt modelId="{57972F2B-5BF4-4AA1-B16A-C9DC4FCF298D}" type="sibTrans" cxnId="{E28F1EC5-1319-4A37-B7DF-178B745990A5}">
      <dgm:prSet/>
      <dgm:spPr/>
      <dgm:t>
        <a:bodyPr/>
        <a:lstStyle/>
        <a:p>
          <a:endParaRPr kumimoji="1" lang="ja-JP" altLang="en-US"/>
        </a:p>
      </dgm:t>
    </dgm:pt>
    <dgm:pt modelId="{B4831A32-4740-42A2-A65D-B5825F7E7778}">
      <dgm:prSet phldrT="[テキスト]" custT="1"/>
      <dgm:spPr/>
      <dgm:t>
        <a:bodyPr/>
        <a:lstStyle/>
        <a:p>
          <a:pPr algn="l"/>
          <a:r>
            <a:rPr kumimoji="1" lang="ja-JP" altLang="en-US" sz="1800" dirty="0">
              <a:latin typeface="Meiryo UI" panose="020B0604030504040204" pitchFamily="50" charset="-128"/>
              <a:ea typeface="Meiryo UI" panose="020B0604030504040204" pitchFamily="50" charset="-128"/>
            </a:rPr>
            <a:t>給付奨学金の支給を継続する。</a:t>
          </a:r>
        </a:p>
      </dgm:t>
    </dgm:pt>
    <dgm:pt modelId="{803673B7-42BA-4257-BD49-0BE333A03CEB}" type="parTrans" cxnId="{7F948677-689B-4493-9972-B4E387D38A4E}">
      <dgm:prSet/>
      <dgm:spPr/>
      <dgm:t>
        <a:bodyPr/>
        <a:lstStyle/>
        <a:p>
          <a:endParaRPr kumimoji="1" lang="ja-JP" altLang="en-US"/>
        </a:p>
      </dgm:t>
    </dgm:pt>
    <dgm:pt modelId="{0B2B06A3-5BC7-460C-92EE-E2138367A8C7}" type="sibTrans" cxnId="{7F948677-689B-4493-9972-B4E387D38A4E}">
      <dgm:prSet/>
      <dgm:spPr/>
      <dgm:t>
        <a:bodyPr/>
        <a:lstStyle/>
        <a:p>
          <a:endParaRPr kumimoji="1" lang="ja-JP" altLang="en-US"/>
        </a:p>
      </dgm:t>
    </dgm:pt>
    <dgm:pt modelId="{C43C8BF1-A332-45D0-9113-F371A97F4F09}">
      <dgm:prSet phldrT="[テキスト]" custT="1"/>
      <dgm:spPr/>
      <dgm:t>
        <a:bodyPr/>
        <a:lstStyle/>
        <a:p>
          <a:r>
            <a:rPr kumimoji="1" lang="ja-JP" altLang="en-US" sz="1800" dirty="0">
              <a:latin typeface="Meiryo UI" panose="020B0604030504040204" pitchFamily="50" charset="-128"/>
              <a:ea typeface="Meiryo UI" panose="020B0604030504040204" pitchFamily="50" charset="-128"/>
            </a:rPr>
            <a:t>給付奨学金の返金を必要とする場合があります。</a:t>
          </a:r>
        </a:p>
      </dgm:t>
    </dgm:pt>
    <dgm:pt modelId="{FFC55269-4BE0-4C4E-AE6E-CD027CA1B5DD}" type="parTrans" cxnId="{06005BEC-C70D-441F-8A35-FF1E58830F9A}">
      <dgm:prSet/>
      <dgm:spPr/>
      <dgm:t>
        <a:bodyPr/>
        <a:lstStyle/>
        <a:p>
          <a:endParaRPr kumimoji="1" lang="ja-JP" altLang="en-US"/>
        </a:p>
      </dgm:t>
    </dgm:pt>
    <dgm:pt modelId="{A76EAF2A-F440-4DFC-BA54-8FD05BF48798}" type="sibTrans" cxnId="{06005BEC-C70D-441F-8A35-FF1E58830F9A}">
      <dgm:prSet/>
      <dgm:spPr/>
      <dgm:t>
        <a:bodyPr/>
        <a:lstStyle/>
        <a:p>
          <a:endParaRPr kumimoji="1" lang="ja-JP" altLang="en-US"/>
        </a:p>
      </dgm:t>
    </dgm:pt>
    <dgm:pt modelId="{8E2EEF23-4E2B-4EC8-A2EB-4932D244F393}" type="pres">
      <dgm:prSet presAssocID="{EBBB213C-44D4-4CB1-BA23-82E6A20F8E7F}" presName="Name0" presStyleCnt="0">
        <dgm:presLayoutVars>
          <dgm:dir/>
          <dgm:animLvl val="lvl"/>
          <dgm:resizeHandles val="exact"/>
        </dgm:presLayoutVars>
      </dgm:prSet>
      <dgm:spPr/>
      <dgm:t>
        <a:bodyPr/>
        <a:lstStyle/>
        <a:p>
          <a:endParaRPr kumimoji="1" lang="ja-JP" altLang="en-US"/>
        </a:p>
      </dgm:t>
    </dgm:pt>
    <dgm:pt modelId="{E94B3A9D-574B-40DC-BE48-4D13792553D1}" type="pres">
      <dgm:prSet presAssocID="{3F39AACB-4B65-4E95-90D1-A5B07DFCAAE3}" presName="linNode" presStyleCnt="0"/>
      <dgm:spPr/>
    </dgm:pt>
    <dgm:pt modelId="{DD11CE06-4BD0-42F4-8554-9B9100E656CB}" type="pres">
      <dgm:prSet presAssocID="{3F39AACB-4B65-4E95-90D1-A5B07DFCAAE3}" presName="parentText" presStyleLbl="node1" presStyleIdx="0" presStyleCnt="4" custScaleX="277778">
        <dgm:presLayoutVars>
          <dgm:chMax val="1"/>
          <dgm:bulletEnabled val="1"/>
        </dgm:presLayoutVars>
      </dgm:prSet>
      <dgm:spPr/>
      <dgm:t>
        <a:bodyPr/>
        <a:lstStyle/>
        <a:p>
          <a:endParaRPr kumimoji="1" lang="ja-JP" altLang="en-US"/>
        </a:p>
      </dgm:t>
    </dgm:pt>
    <dgm:pt modelId="{795142D8-7347-45F4-A5D3-7CEE508D7ABF}" type="pres">
      <dgm:prSet presAssocID="{A069C31D-CC27-4681-A70A-C72C11E573D3}" presName="sp" presStyleCnt="0"/>
      <dgm:spPr/>
    </dgm:pt>
    <dgm:pt modelId="{56D2E33B-948F-44F6-8ED4-DB18A9505679}" type="pres">
      <dgm:prSet presAssocID="{CB21089F-A2DA-445E-BB4A-9A98E8A8BFC7}" presName="linNode" presStyleCnt="0"/>
      <dgm:spPr/>
    </dgm:pt>
    <dgm:pt modelId="{04D52558-42CF-41C1-BB26-981C1F131DFF}" type="pres">
      <dgm:prSet presAssocID="{CB21089F-A2DA-445E-BB4A-9A98E8A8BFC7}" presName="parentText" presStyleLbl="node1" presStyleIdx="1" presStyleCnt="4" custScaleX="79835">
        <dgm:presLayoutVars>
          <dgm:chMax val="1"/>
          <dgm:bulletEnabled val="1"/>
        </dgm:presLayoutVars>
      </dgm:prSet>
      <dgm:spPr/>
      <dgm:t>
        <a:bodyPr/>
        <a:lstStyle/>
        <a:p>
          <a:endParaRPr kumimoji="1" lang="ja-JP" altLang="en-US"/>
        </a:p>
      </dgm:t>
    </dgm:pt>
    <dgm:pt modelId="{3B6C11F6-1AC2-43A7-BC22-E6EE6172F38F}" type="pres">
      <dgm:prSet presAssocID="{CB21089F-A2DA-445E-BB4A-9A98E8A8BFC7}" presName="descendantText" presStyleLbl="alignAccFollowNode1" presStyleIdx="0" presStyleCnt="3" custScaleX="134408" custScaleY="118062">
        <dgm:presLayoutVars>
          <dgm:bulletEnabled val="1"/>
        </dgm:presLayoutVars>
      </dgm:prSet>
      <dgm:spPr/>
      <dgm:t>
        <a:bodyPr/>
        <a:lstStyle/>
        <a:p>
          <a:endParaRPr kumimoji="1" lang="ja-JP" altLang="en-US"/>
        </a:p>
      </dgm:t>
    </dgm:pt>
    <dgm:pt modelId="{418D6AAF-6FF3-49D9-A42F-14AC25ACFEEC}" type="pres">
      <dgm:prSet presAssocID="{A750FFF8-E470-4F86-942E-B0372E06F8D4}" presName="sp" presStyleCnt="0"/>
      <dgm:spPr/>
    </dgm:pt>
    <dgm:pt modelId="{A079D41C-89DA-4E26-82F8-2E92CC1C73C8}" type="pres">
      <dgm:prSet presAssocID="{97CB972D-C6DB-471E-8B71-D7F79CD7C1FB}" presName="linNode" presStyleCnt="0"/>
      <dgm:spPr/>
    </dgm:pt>
    <dgm:pt modelId="{9E5AD98B-928E-4137-8736-F1EAC9183535}" type="pres">
      <dgm:prSet presAssocID="{97CB972D-C6DB-471E-8B71-D7F79CD7C1FB}" presName="parentText" presStyleLbl="node1" presStyleIdx="2" presStyleCnt="4" custScaleX="72077" custScaleY="100099">
        <dgm:presLayoutVars>
          <dgm:chMax val="1"/>
          <dgm:bulletEnabled val="1"/>
        </dgm:presLayoutVars>
      </dgm:prSet>
      <dgm:spPr/>
      <dgm:t>
        <a:bodyPr/>
        <a:lstStyle/>
        <a:p>
          <a:endParaRPr kumimoji="1" lang="ja-JP" altLang="en-US"/>
        </a:p>
      </dgm:t>
    </dgm:pt>
    <dgm:pt modelId="{0A819667-11FA-44BC-94B7-BA231B726205}" type="pres">
      <dgm:prSet presAssocID="{97CB972D-C6DB-471E-8B71-D7F79CD7C1FB}" presName="descendantText" presStyleLbl="alignAccFollowNode1" presStyleIdx="1" presStyleCnt="3" custScaleX="122052" custScaleY="121547">
        <dgm:presLayoutVars>
          <dgm:bulletEnabled val="1"/>
        </dgm:presLayoutVars>
      </dgm:prSet>
      <dgm:spPr/>
      <dgm:t>
        <a:bodyPr/>
        <a:lstStyle/>
        <a:p>
          <a:endParaRPr kumimoji="1" lang="ja-JP" altLang="en-US"/>
        </a:p>
      </dgm:t>
    </dgm:pt>
    <dgm:pt modelId="{5EDEE987-F2E4-487D-98AE-BAE891C3B279}" type="pres">
      <dgm:prSet presAssocID="{E9CCA89E-3F41-42C2-BC21-51A774B22A00}" presName="sp" presStyleCnt="0"/>
      <dgm:spPr/>
    </dgm:pt>
    <dgm:pt modelId="{7FF4B7CD-EDA1-49E3-8FB9-9A2F942E9AE9}" type="pres">
      <dgm:prSet presAssocID="{5CA9D737-DFFE-46A2-85CE-9F82A7F51DA5}" presName="linNode" presStyleCnt="0"/>
      <dgm:spPr/>
    </dgm:pt>
    <dgm:pt modelId="{44AB61B6-420E-4C23-A458-94C09FDA77F8}" type="pres">
      <dgm:prSet presAssocID="{5CA9D737-DFFE-46A2-85CE-9F82A7F51DA5}" presName="parentText" presStyleLbl="node1" presStyleIdx="3" presStyleCnt="4" custScaleX="84619">
        <dgm:presLayoutVars>
          <dgm:chMax val="1"/>
          <dgm:bulletEnabled val="1"/>
        </dgm:presLayoutVars>
      </dgm:prSet>
      <dgm:spPr/>
      <dgm:t>
        <a:bodyPr/>
        <a:lstStyle/>
        <a:p>
          <a:endParaRPr kumimoji="1" lang="ja-JP" altLang="en-US"/>
        </a:p>
      </dgm:t>
    </dgm:pt>
    <dgm:pt modelId="{DF4304AF-D6B3-45F8-A5EC-6E9D55C6971F}" type="pres">
      <dgm:prSet presAssocID="{5CA9D737-DFFE-46A2-85CE-9F82A7F51DA5}" presName="descendantText" presStyleLbl="alignAccFollowNode1" presStyleIdx="2" presStyleCnt="3" custScaleX="140955" custScaleY="108925">
        <dgm:presLayoutVars>
          <dgm:bulletEnabled val="1"/>
        </dgm:presLayoutVars>
      </dgm:prSet>
      <dgm:spPr/>
      <dgm:t>
        <a:bodyPr/>
        <a:lstStyle/>
        <a:p>
          <a:endParaRPr kumimoji="1" lang="ja-JP" altLang="en-US"/>
        </a:p>
      </dgm:t>
    </dgm:pt>
  </dgm:ptLst>
  <dgm:cxnLst>
    <dgm:cxn modelId="{0CF57628-980D-4AB3-9C0B-3A117BFA3F95}" type="presOf" srcId="{655BB432-FC65-4EBD-AEC1-FCF0A7881973}" destId="{0A819667-11FA-44BC-94B7-BA231B726205}" srcOrd="0" destOrd="0" presId="urn:microsoft.com/office/officeart/2005/8/layout/vList5"/>
    <dgm:cxn modelId="{82BBE5BF-FCBE-471E-A373-4253346705C7}" type="presOf" srcId="{3F39AACB-4B65-4E95-90D1-A5B07DFCAAE3}" destId="{DD11CE06-4BD0-42F4-8554-9B9100E656CB}" srcOrd="0" destOrd="0" presId="urn:microsoft.com/office/officeart/2005/8/layout/vList5"/>
    <dgm:cxn modelId="{A349327C-DDCF-4A52-AD76-243808D37670}" type="presOf" srcId="{5CA9D737-DFFE-46A2-85CE-9F82A7F51DA5}" destId="{44AB61B6-420E-4C23-A458-94C09FDA77F8}" srcOrd="0" destOrd="0" presId="urn:microsoft.com/office/officeart/2005/8/layout/vList5"/>
    <dgm:cxn modelId="{06005BEC-C70D-441F-8A35-FF1E58830F9A}" srcId="{CB21089F-A2DA-445E-BB4A-9A98E8A8BFC7}" destId="{C43C8BF1-A332-45D0-9113-F371A97F4F09}" srcOrd="1" destOrd="0" parTransId="{FFC55269-4BE0-4C4E-AE6E-CD027CA1B5DD}" sibTransId="{A76EAF2A-F440-4DFC-BA54-8FD05BF48798}"/>
    <dgm:cxn modelId="{C67F7A26-0F47-4785-B29E-F15ED0982773}" type="presOf" srcId="{B4831A32-4740-42A2-A65D-B5825F7E7778}" destId="{DF4304AF-D6B3-45F8-A5EC-6E9D55C6971F}" srcOrd="0" destOrd="0" presId="urn:microsoft.com/office/officeart/2005/8/layout/vList5"/>
    <dgm:cxn modelId="{8A5EACB1-0420-4C5E-B2AA-A92CA8E2505A}" type="presOf" srcId="{EBBB213C-44D4-4CB1-BA23-82E6A20F8E7F}" destId="{8E2EEF23-4E2B-4EC8-A2EB-4932D244F393}" srcOrd="0" destOrd="0" presId="urn:microsoft.com/office/officeart/2005/8/layout/vList5"/>
    <dgm:cxn modelId="{19E47C12-55AA-4CE0-BEA1-8AA215858310}" srcId="{EBBB213C-44D4-4CB1-BA23-82E6A20F8E7F}" destId="{97CB972D-C6DB-471E-8B71-D7F79CD7C1FB}" srcOrd="2" destOrd="0" parTransId="{B2F8DE59-C8D3-4AC2-87D6-6E53AD6B7BE2}" sibTransId="{E9CCA89E-3F41-42C2-BC21-51A774B22A00}"/>
    <dgm:cxn modelId="{C9980D87-ED03-4FDC-8011-2024AA234A97}" srcId="{EBBB213C-44D4-4CB1-BA23-82E6A20F8E7F}" destId="{CB21089F-A2DA-445E-BB4A-9A98E8A8BFC7}" srcOrd="1" destOrd="0" parTransId="{31969A88-7046-489E-853B-5AB82E5CB931}" sibTransId="{A750FFF8-E470-4F86-942E-B0372E06F8D4}"/>
    <dgm:cxn modelId="{3AFF800E-1E31-43D7-9941-0632F3130329}" srcId="{EBBB213C-44D4-4CB1-BA23-82E6A20F8E7F}" destId="{3F39AACB-4B65-4E95-90D1-A5B07DFCAAE3}" srcOrd="0" destOrd="0" parTransId="{580AE4AC-C150-4411-829D-64A0AEFBEC95}" sibTransId="{A069C31D-CC27-4681-A70A-C72C11E573D3}"/>
    <dgm:cxn modelId="{D0FB67EB-FBA3-4F3F-997D-26A2E274DDDD}" type="presOf" srcId="{CB21089F-A2DA-445E-BB4A-9A98E8A8BFC7}" destId="{04D52558-42CF-41C1-BB26-981C1F131DFF}" srcOrd="0" destOrd="0" presId="urn:microsoft.com/office/officeart/2005/8/layout/vList5"/>
    <dgm:cxn modelId="{4E3A5B9E-26BF-4D1F-9D23-D9A63D08B57F}" srcId="{EBBB213C-44D4-4CB1-BA23-82E6A20F8E7F}" destId="{5CA9D737-DFFE-46A2-85CE-9F82A7F51DA5}" srcOrd="3" destOrd="0" parTransId="{0F4C49AA-27B7-4E6F-B7A3-E5B567C1A34E}" sibTransId="{EE23EA21-05AE-4A29-9B7E-7F2A9D280648}"/>
    <dgm:cxn modelId="{9B6573DF-285A-42F5-A66E-DE52D4BBBB77}" type="presOf" srcId="{CE89ABAD-9934-4C08-B667-BFD7BF0CAD43}" destId="{3B6C11F6-1AC2-43A7-BC22-E6EE6172F38F}" srcOrd="0" destOrd="0" presId="urn:microsoft.com/office/officeart/2005/8/layout/vList5"/>
    <dgm:cxn modelId="{E28F1EC5-1319-4A37-B7DF-178B745990A5}" srcId="{97CB972D-C6DB-471E-8B71-D7F79CD7C1FB}" destId="{655BB432-FC65-4EBD-AEC1-FCF0A7881973}" srcOrd="0" destOrd="0" parTransId="{88509D5C-B62C-4835-AC60-645C9D2CF96C}" sibTransId="{57972F2B-5BF4-4AA1-B16A-C9DC4FCF298D}"/>
    <dgm:cxn modelId="{FA31724B-7F4D-4A37-AF61-8508004459AA}" type="presOf" srcId="{C43C8BF1-A332-45D0-9113-F371A97F4F09}" destId="{3B6C11F6-1AC2-43A7-BC22-E6EE6172F38F}" srcOrd="0" destOrd="1" presId="urn:microsoft.com/office/officeart/2005/8/layout/vList5"/>
    <dgm:cxn modelId="{02C01254-967C-4C76-81D5-ECA03AB13AF9}" srcId="{CB21089F-A2DA-445E-BB4A-9A98E8A8BFC7}" destId="{CE89ABAD-9934-4C08-B667-BFD7BF0CAD43}" srcOrd="0" destOrd="0" parTransId="{E4B15477-A1B5-4ABC-9C1B-4FD363B985D3}" sibTransId="{3A3CB830-859E-4111-ACA4-B501DD8A191E}"/>
    <dgm:cxn modelId="{7F948677-689B-4493-9972-B4E387D38A4E}" srcId="{5CA9D737-DFFE-46A2-85CE-9F82A7F51DA5}" destId="{B4831A32-4740-42A2-A65D-B5825F7E7778}" srcOrd="0" destOrd="0" parTransId="{803673B7-42BA-4257-BD49-0BE333A03CEB}" sibTransId="{0B2B06A3-5BC7-460C-92EE-E2138367A8C7}"/>
    <dgm:cxn modelId="{D55104DB-C42E-4278-9AEE-88BEF229A80E}" type="presOf" srcId="{97CB972D-C6DB-471E-8B71-D7F79CD7C1FB}" destId="{9E5AD98B-928E-4137-8736-F1EAC9183535}" srcOrd="0" destOrd="0" presId="urn:microsoft.com/office/officeart/2005/8/layout/vList5"/>
    <dgm:cxn modelId="{AFC4475C-E07B-4794-96AE-BF913CA9DF83}" type="presParOf" srcId="{8E2EEF23-4E2B-4EC8-A2EB-4932D244F393}" destId="{E94B3A9D-574B-40DC-BE48-4D13792553D1}" srcOrd="0" destOrd="0" presId="urn:microsoft.com/office/officeart/2005/8/layout/vList5"/>
    <dgm:cxn modelId="{0147ADCB-7E31-4CBB-97F7-6BC492FD9E2A}" type="presParOf" srcId="{E94B3A9D-574B-40DC-BE48-4D13792553D1}" destId="{DD11CE06-4BD0-42F4-8554-9B9100E656CB}" srcOrd="0" destOrd="0" presId="urn:microsoft.com/office/officeart/2005/8/layout/vList5"/>
    <dgm:cxn modelId="{6E401C4D-699E-46E6-97F2-42368D3DAA96}" type="presParOf" srcId="{8E2EEF23-4E2B-4EC8-A2EB-4932D244F393}" destId="{795142D8-7347-45F4-A5D3-7CEE508D7ABF}" srcOrd="1" destOrd="0" presId="urn:microsoft.com/office/officeart/2005/8/layout/vList5"/>
    <dgm:cxn modelId="{C5BC87C7-C1F8-45A5-BAAF-0B4F8C6ABBE5}" type="presParOf" srcId="{8E2EEF23-4E2B-4EC8-A2EB-4932D244F393}" destId="{56D2E33B-948F-44F6-8ED4-DB18A9505679}" srcOrd="2" destOrd="0" presId="urn:microsoft.com/office/officeart/2005/8/layout/vList5"/>
    <dgm:cxn modelId="{5F17A985-DD7C-4FD6-A8F7-9927B5513E58}" type="presParOf" srcId="{56D2E33B-948F-44F6-8ED4-DB18A9505679}" destId="{04D52558-42CF-41C1-BB26-981C1F131DFF}" srcOrd="0" destOrd="0" presId="urn:microsoft.com/office/officeart/2005/8/layout/vList5"/>
    <dgm:cxn modelId="{0B298465-6B14-4804-9152-9AFB625490AF}" type="presParOf" srcId="{56D2E33B-948F-44F6-8ED4-DB18A9505679}" destId="{3B6C11F6-1AC2-43A7-BC22-E6EE6172F38F}" srcOrd="1" destOrd="0" presId="urn:microsoft.com/office/officeart/2005/8/layout/vList5"/>
    <dgm:cxn modelId="{B2CB71E3-FE3C-41A0-832B-7C7DE740DD18}" type="presParOf" srcId="{8E2EEF23-4E2B-4EC8-A2EB-4932D244F393}" destId="{418D6AAF-6FF3-49D9-A42F-14AC25ACFEEC}" srcOrd="3" destOrd="0" presId="urn:microsoft.com/office/officeart/2005/8/layout/vList5"/>
    <dgm:cxn modelId="{8612B0CF-F98C-4F89-AFA8-BFE501475BBF}" type="presParOf" srcId="{8E2EEF23-4E2B-4EC8-A2EB-4932D244F393}" destId="{A079D41C-89DA-4E26-82F8-2E92CC1C73C8}" srcOrd="4" destOrd="0" presId="urn:microsoft.com/office/officeart/2005/8/layout/vList5"/>
    <dgm:cxn modelId="{5288D1F8-41D0-4579-A731-55201E54DC92}" type="presParOf" srcId="{A079D41C-89DA-4E26-82F8-2E92CC1C73C8}" destId="{9E5AD98B-928E-4137-8736-F1EAC9183535}" srcOrd="0" destOrd="0" presId="urn:microsoft.com/office/officeart/2005/8/layout/vList5"/>
    <dgm:cxn modelId="{F147240A-DD55-4A10-A4D7-73821D43C17B}" type="presParOf" srcId="{A079D41C-89DA-4E26-82F8-2E92CC1C73C8}" destId="{0A819667-11FA-44BC-94B7-BA231B726205}" srcOrd="1" destOrd="0" presId="urn:microsoft.com/office/officeart/2005/8/layout/vList5"/>
    <dgm:cxn modelId="{B5D7CD46-2013-42BF-BC55-A899EE4F8EB3}" type="presParOf" srcId="{8E2EEF23-4E2B-4EC8-A2EB-4932D244F393}" destId="{5EDEE987-F2E4-487D-98AE-BAE891C3B279}" srcOrd="5" destOrd="0" presId="urn:microsoft.com/office/officeart/2005/8/layout/vList5"/>
    <dgm:cxn modelId="{0E32E51C-4FAB-4145-AE87-950926C5FC07}" type="presParOf" srcId="{8E2EEF23-4E2B-4EC8-A2EB-4932D244F393}" destId="{7FF4B7CD-EDA1-49E3-8FB9-9A2F942E9AE9}" srcOrd="6" destOrd="0" presId="urn:microsoft.com/office/officeart/2005/8/layout/vList5"/>
    <dgm:cxn modelId="{FD901FB8-ED4F-4787-9858-DB182E9CFE16}" type="presParOf" srcId="{7FF4B7CD-EDA1-49E3-8FB9-9A2F942E9AE9}" destId="{44AB61B6-420E-4C23-A458-94C09FDA77F8}" srcOrd="0" destOrd="0" presId="urn:microsoft.com/office/officeart/2005/8/layout/vList5"/>
    <dgm:cxn modelId="{79F12BAA-A7E7-4D9D-99B8-6BCE10F14791}" type="presParOf" srcId="{7FF4B7CD-EDA1-49E3-8FB9-9A2F942E9AE9}" destId="{DF4304AF-D6B3-45F8-A5EC-6E9D55C697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0" y="4542"/>
          <a:ext cx="8763000" cy="1244429"/>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5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スカラネット・パーソナルから</a:t>
          </a:r>
          <a:endParaRPr kumimoji="1" lang="en-US" altLang="ja-JP" sz="3000" kern="1200" dirty="0">
            <a:latin typeface="Meiryo UI" panose="020B0604030504040204" pitchFamily="50" charset="-128"/>
            <a:ea typeface="Meiryo UI" panose="020B0604030504040204" pitchFamily="50" charset="-128"/>
          </a:endParaRPr>
        </a:p>
        <a:p>
          <a:pPr lvl="0" algn="ctr" defTabSz="1333500">
            <a:lnSpc>
              <a:spcPct val="5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「給付額通知」の内容を確認</a:t>
          </a:r>
        </a:p>
      </dsp:txBody>
      <dsp:txXfrm>
        <a:off x="36448" y="40990"/>
        <a:ext cx="8690104" cy="1171533"/>
      </dsp:txXfrm>
    </dsp:sp>
    <dsp:sp modelId="{B9A48784-D653-4F9B-B735-365267D16951}">
      <dsp:nvSpPr>
        <dsp:cNvPr id="0" name=""/>
        <dsp:cNvSpPr/>
      </dsp:nvSpPr>
      <dsp:spPr>
        <a:xfrm rot="5400000">
          <a:off x="4205527" y="1126243"/>
          <a:ext cx="351944" cy="714714"/>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dirty="0"/>
        </a:p>
      </dsp:txBody>
      <dsp:txXfrm rot="-5400000">
        <a:off x="4167086" y="1307628"/>
        <a:ext cx="428828" cy="246361"/>
      </dsp:txXfrm>
    </dsp:sp>
    <dsp:sp modelId="{22B5432E-9313-4EFE-974E-813093864284}">
      <dsp:nvSpPr>
        <dsp:cNvPr id="0" name=""/>
        <dsp:cNvSpPr/>
      </dsp:nvSpPr>
      <dsp:spPr>
        <a:xfrm>
          <a:off x="0" y="1718230"/>
          <a:ext cx="8763000" cy="938518"/>
        </a:xfrm>
        <a:prstGeom prst="roundRect">
          <a:avLst>
            <a:gd name="adj" fmla="val 10000"/>
          </a:avLst>
        </a:prstGeom>
        <a:gradFill rotWithShape="0">
          <a:gsLst>
            <a:gs pos="0">
              <a:schemeClr val="accent5">
                <a:hueOff val="-965760"/>
                <a:satOff val="0"/>
                <a:lumOff val="-2549"/>
                <a:alphaOff val="0"/>
                <a:lumMod val="110000"/>
                <a:satMod val="105000"/>
                <a:tint val="67000"/>
              </a:schemeClr>
            </a:gs>
            <a:gs pos="50000">
              <a:schemeClr val="accent5">
                <a:hueOff val="-965760"/>
                <a:satOff val="0"/>
                <a:lumOff val="-2549"/>
                <a:alphaOff val="0"/>
                <a:lumMod val="105000"/>
                <a:satMod val="103000"/>
                <a:tint val="73000"/>
              </a:schemeClr>
            </a:gs>
            <a:gs pos="100000">
              <a:schemeClr val="accent5">
                <a:hueOff val="-965760"/>
                <a:satOff val="0"/>
                <a:lumOff val="-2549"/>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a:t>
          </a:r>
          <a:r>
            <a:rPr kumimoji="1" lang="en-US" altLang="ja-JP" sz="3000" kern="1200" dirty="0">
              <a:latin typeface="Meiryo UI" panose="020B0604030504040204" pitchFamily="50" charset="-128"/>
              <a:ea typeface="Meiryo UI" panose="020B0604030504040204" pitchFamily="50" charset="-128"/>
            </a:rPr>
            <a:t>『</a:t>
          </a:r>
          <a:r>
            <a:rPr kumimoji="1" lang="ja-JP" altLang="en-US" sz="3000" kern="1200" dirty="0">
              <a:latin typeface="Meiryo UI" panose="020B0604030504040204" pitchFamily="50" charset="-128"/>
              <a:ea typeface="Meiryo UI" panose="020B0604030504040204" pitchFamily="50" charset="-128"/>
            </a:rPr>
            <a:t>給付奨学金継続願</a:t>
          </a:r>
          <a:r>
            <a:rPr kumimoji="1" lang="en-US" altLang="ja-JP" sz="3000" kern="1200" dirty="0">
              <a:latin typeface="Meiryo UI" panose="020B0604030504040204" pitchFamily="50" charset="-128"/>
              <a:ea typeface="Meiryo UI" panose="020B0604030504040204" pitchFamily="50" charset="-128"/>
            </a:rPr>
            <a:t>』</a:t>
          </a:r>
          <a:r>
            <a:rPr kumimoji="1" lang="ja-JP" altLang="en-US" sz="3000" kern="1200" dirty="0">
              <a:latin typeface="Meiryo UI" panose="020B0604030504040204" pitchFamily="50" charset="-128"/>
              <a:ea typeface="Meiryo UI" panose="020B0604030504040204" pitchFamily="50" charset="-128"/>
            </a:rPr>
            <a:t>入力準備用紙」に記入</a:t>
          </a:r>
        </a:p>
      </dsp:txBody>
      <dsp:txXfrm>
        <a:off x="27488" y="1745718"/>
        <a:ext cx="8708024" cy="883542"/>
      </dsp:txXfrm>
    </dsp:sp>
    <dsp:sp modelId="{18471FC4-EEBE-4105-8EA2-2BB567911640}">
      <dsp:nvSpPr>
        <dsp:cNvPr id="0" name=""/>
        <dsp:cNvSpPr/>
      </dsp:nvSpPr>
      <dsp:spPr>
        <a:xfrm rot="5400000">
          <a:off x="4205527" y="2534022"/>
          <a:ext cx="351944" cy="714714"/>
        </a:xfrm>
        <a:prstGeom prst="rightArrow">
          <a:avLst>
            <a:gd name="adj1" fmla="val 60000"/>
            <a:gd name="adj2" fmla="val 50000"/>
          </a:avLst>
        </a:prstGeom>
        <a:gradFill rotWithShape="0">
          <a:gsLst>
            <a:gs pos="0">
              <a:schemeClr val="accent5">
                <a:hueOff val="-1931520"/>
                <a:satOff val="0"/>
                <a:lumOff val="-5098"/>
                <a:alphaOff val="0"/>
                <a:lumMod val="110000"/>
                <a:satMod val="105000"/>
                <a:tint val="67000"/>
              </a:schemeClr>
            </a:gs>
            <a:gs pos="50000">
              <a:schemeClr val="accent5">
                <a:hueOff val="-1931520"/>
                <a:satOff val="0"/>
                <a:lumOff val="-5098"/>
                <a:alphaOff val="0"/>
                <a:lumMod val="105000"/>
                <a:satMod val="103000"/>
                <a:tint val="73000"/>
              </a:schemeClr>
            </a:gs>
            <a:gs pos="100000">
              <a:schemeClr val="accent5">
                <a:hueOff val="-1931520"/>
                <a:satOff val="0"/>
                <a:lumOff val="-5098"/>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dirty="0"/>
        </a:p>
      </dsp:txBody>
      <dsp:txXfrm rot="-5400000">
        <a:off x="4167086" y="2715407"/>
        <a:ext cx="428828" cy="246361"/>
      </dsp:txXfrm>
    </dsp:sp>
    <dsp:sp modelId="{CAE5E4E8-AF49-4A9F-9569-C116BE96C64A}">
      <dsp:nvSpPr>
        <dsp:cNvPr id="0" name=""/>
        <dsp:cNvSpPr/>
      </dsp:nvSpPr>
      <dsp:spPr>
        <a:xfrm>
          <a:off x="0" y="3126009"/>
          <a:ext cx="8763000" cy="1272115"/>
        </a:xfrm>
        <a:prstGeom prst="roundRect">
          <a:avLst>
            <a:gd name="adj" fmla="val 10000"/>
          </a:avLst>
        </a:prstGeom>
        <a:gradFill rotWithShape="0">
          <a:gsLst>
            <a:gs pos="0">
              <a:schemeClr val="accent5">
                <a:hueOff val="-1931520"/>
                <a:satOff val="0"/>
                <a:lumOff val="-5098"/>
                <a:alphaOff val="0"/>
                <a:lumMod val="110000"/>
                <a:satMod val="105000"/>
                <a:tint val="67000"/>
              </a:schemeClr>
            </a:gs>
            <a:gs pos="50000">
              <a:schemeClr val="accent5">
                <a:hueOff val="-1931520"/>
                <a:satOff val="0"/>
                <a:lumOff val="-5098"/>
                <a:alphaOff val="0"/>
                <a:lumMod val="105000"/>
                <a:satMod val="103000"/>
                <a:tint val="73000"/>
              </a:schemeClr>
            </a:gs>
            <a:gs pos="100000">
              <a:schemeClr val="accent5">
                <a:hueOff val="-1931520"/>
                <a:satOff val="0"/>
                <a:lumOff val="-509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5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スカラネット・パーソナルから</a:t>
          </a:r>
          <a:endParaRPr kumimoji="1" lang="en-US" altLang="ja-JP" sz="3000" kern="1200" dirty="0">
            <a:latin typeface="Meiryo UI" panose="020B0604030504040204" pitchFamily="50" charset="-128"/>
            <a:ea typeface="Meiryo UI" panose="020B0604030504040204" pitchFamily="50" charset="-128"/>
          </a:endParaRPr>
        </a:p>
        <a:p>
          <a:pPr lvl="0" algn="ctr" defTabSz="1333500">
            <a:lnSpc>
              <a:spcPct val="5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「給付奨学金継続願」を提出（入力）</a:t>
          </a:r>
        </a:p>
      </dsp:txBody>
      <dsp:txXfrm>
        <a:off x="37259" y="3163268"/>
        <a:ext cx="8688482" cy="1197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0" y="0"/>
          <a:ext cx="3927476" cy="1184637"/>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スカラネット・パーソナルから</a:t>
          </a:r>
          <a:endParaRPr kumimoji="1" lang="en-US" altLang="ja-JP" sz="2000" kern="1200" dirty="0">
            <a:latin typeface="Meiryo UI" panose="020B0604030504040204" pitchFamily="50" charset="-128"/>
            <a:ea typeface="Meiryo UI" panose="020B0604030504040204" pitchFamily="50" charset="-128"/>
          </a:endParaRPr>
        </a:p>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「給付額通知」の内容を確認</a:t>
          </a:r>
        </a:p>
      </dsp:txBody>
      <dsp:txXfrm>
        <a:off x="34697" y="34697"/>
        <a:ext cx="3858082" cy="1115243"/>
      </dsp:txXfrm>
    </dsp:sp>
    <dsp:sp modelId="{B9A48784-D653-4F9B-B735-365267D16951}">
      <dsp:nvSpPr>
        <dsp:cNvPr id="0" name=""/>
        <dsp:cNvSpPr/>
      </dsp:nvSpPr>
      <dsp:spPr>
        <a:xfrm rot="5400000">
          <a:off x="1761466" y="1004785"/>
          <a:ext cx="404542" cy="902142"/>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kumimoji="1" lang="ja-JP" altLang="en-US" sz="1800" kern="1200" dirty="0"/>
        </a:p>
      </dsp:txBody>
      <dsp:txXfrm rot="-5400000">
        <a:off x="1693095" y="1253585"/>
        <a:ext cx="541286" cy="283179"/>
      </dsp:txXfrm>
    </dsp:sp>
    <dsp:sp modelId="{22B5432E-9313-4EFE-974E-813093864284}">
      <dsp:nvSpPr>
        <dsp:cNvPr id="0" name=""/>
        <dsp:cNvSpPr/>
      </dsp:nvSpPr>
      <dsp:spPr>
        <a:xfrm>
          <a:off x="0" y="1724028"/>
          <a:ext cx="3927476" cy="1184637"/>
        </a:xfrm>
        <a:prstGeom prst="roundRect">
          <a:avLst>
            <a:gd name="adj" fmla="val 10000"/>
          </a:avLst>
        </a:prstGeom>
        <a:gradFill rotWithShape="0">
          <a:gsLst>
            <a:gs pos="0">
              <a:schemeClr val="accent5">
                <a:hueOff val="-965760"/>
                <a:satOff val="0"/>
                <a:lumOff val="-2549"/>
                <a:alphaOff val="0"/>
                <a:lumMod val="110000"/>
                <a:satMod val="105000"/>
                <a:tint val="67000"/>
              </a:schemeClr>
            </a:gs>
            <a:gs pos="50000">
              <a:schemeClr val="accent5">
                <a:hueOff val="-965760"/>
                <a:satOff val="0"/>
                <a:lumOff val="-2549"/>
                <a:alphaOff val="0"/>
                <a:lumMod val="105000"/>
                <a:satMod val="103000"/>
                <a:tint val="73000"/>
              </a:schemeClr>
            </a:gs>
            <a:gs pos="100000">
              <a:schemeClr val="accent5">
                <a:hueOff val="-965760"/>
                <a:satOff val="0"/>
                <a:lumOff val="-2549"/>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a:t>
          </a:r>
          <a:r>
            <a:rPr kumimoji="1" lang="en-US" altLang="ja-JP" sz="2000" kern="1200" dirty="0">
              <a:latin typeface="Meiryo UI" panose="020B0604030504040204" pitchFamily="50" charset="-128"/>
              <a:ea typeface="Meiryo UI" panose="020B0604030504040204" pitchFamily="50" charset="-128"/>
            </a:rPr>
            <a:t>『</a:t>
          </a:r>
          <a:r>
            <a:rPr kumimoji="1" lang="ja-JP" altLang="en-US" sz="2000" kern="1200" dirty="0">
              <a:latin typeface="Meiryo UI" panose="020B0604030504040204" pitchFamily="50" charset="-128"/>
              <a:ea typeface="Meiryo UI" panose="020B0604030504040204" pitchFamily="50" charset="-128"/>
            </a:rPr>
            <a:t>給付奨学金継続願</a:t>
          </a:r>
          <a:r>
            <a:rPr kumimoji="1" lang="en-US" altLang="ja-JP" sz="2000" kern="1200" dirty="0">
              <a:latin typeface="Meiryo UI" panose="020B0604030504040204" pitchFamily="50" charset="-128"/>
              <a:ea typeface="Meiryo UI" panose="020B0604030504040204" pitchFamily="50" charset="-128"/>
            </a:rPr>
            <a:t>』</a:t>
          </a:r>
        </a:p>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入力準備用紙」に記入</a:t>
          </a:r>
        </a:p>
      </dsp:txBody>
      <dsp:txXfrm>
        <a:off x="34697" y="1758725"/>
        <a:ext cx="3858082" cy="1115243"/>
      </dsp:txXfrm>
    </dsp:sp>
    <dsp:sp modelId="{18471FC4-EEBE-4105-8EA2-2BB567911640}">
      <dsp:nvSpPr>
        <dsp:cNvPr id="0" name=""/>
        <dsp:cNvSpPr/>
      </dsp:nvSpPr>
      <dsp:spPr>
        <a:xfrm rot="5400000">
          <a:off x="1738526" y="2757876"/>
          <a:ext cx="450423" cy="902142"/>
        </a:xfrm>
        <a:prstGeom prst="rightArrow">
          <a:avLst>
            <a:gd name="adj1" fmla="val 60000"/>
            <a:gd name="adj2" fmla="val 50000"/>
          </a:avLst>
        </a:prstGeom>
        <a:gradFill rotWithShape="0">
          <a:gsLst>
            <a:gs pos="0">
              <a:schemeClr val="accent5">
                <a:hueOff val="-1931520"/>
                <a:satOff val="0"/>
                <a:lumOff val="-5098"/>
                <a:alphaOff val="0"/>
                <a:lumMod val="110000"/>
                <a:satMod val="105000"/>
                <a:tint val="67000"/>
              </a:schemeClr>
            </a:gs>
            <a:gs pos="50000">
              <a:schemeClr val="accent5">
                <a:hueOff val="-1931520"/>
                <a:satOff val="0"/>
                <a:lumOff val="-5098"/>
                <a:alphaOff val="0"/>
                <a:lumMod val="105000"/>
                <a:satMod val="103000"/>
                <a:tint val="73000"/>
              </a:schemeClr>
            </a:gs>
            <a:gs pos="100000">
              <a:schemeClr val="accent5">
                <a:hueOff val="-1931520"/>
                <a:satOff val="0"/>
                <a:lumOff val="-5098"/>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rot="-5400000">
        <a:off x="1693095" y="2983736"/>
        <a:ext cx="541286" cy="315296"/>
      </dsp:txXfrm>
    </dsp:sp>
    <dsp:sp modelId="{CAE5E4E8-AF49-4A9F-9569-C116BE96C64A}">
      <dsp:nvSpPr>
        <dsp:cNvPr id="0" name=""/>
        <dsp:cNvSpPr/>
      </dsp:nvSpPr>
      <dsp:spPr>
        <a:xfrm>
          <a:off x="0" y="3509230"/>
          <a:ext cx="3927476" cy="1184637"/>
        </a:xfrm>
        <a:prstGeom prst="roundRect">
          <a:avLst>
            <a:gd name="adj" fmla="val 10000"/>
          </a:avLst>
        </a:prstGeom>
        <a:gradFill rotWithShape="0">
          <a:gsLst>
            <a:gs pos="0">
              <a:schemeClr val="accent5">
                <a:hueOff val="-1931520"/>
                <a:satOff val="0"/>
                <a:lumOff val="-5098"/>
                <a:alphaOff val="0"/>
                <a:lumMod val="110000"/>
                <a:satMod val="105000"/>
                <a:tint val="67000"/>
              </a:schemeClr>
            </a:gs>
            <a:gs pos="50000">
              <a:schemeClr val="accent5">
                <a:hueOff val="-1931520"/>
                <a:satOff val="0"/>
                <a:lumOff val="-5098"/>
                <a:alphaOff val="0"/>
                <a:lumMod val="105000"/>
                <a:satMod val="103000"/>
                <a:tint val="73000"/>
              </a:schemeClr>
            </a:gs>
            <a:gs pos="100000">
              <a:schemeClr val="accent5">
                <a:hueOff val="-1931520"/>
                <a:satOff val="0"/>
                <a:lumOff val="-509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スカラネット・パーソナルから</a:t>
          </a:r>
          <a:endParaRPr kumimoji="1" lang="en-US" altLang="ja-JP" sz="2000" kern="1200" dirty="0">
            <a:latin typeface="Meiryo UI" panose="020B0604030504040204" pitchFamily="50" charset="-128"/>
            <a:ea typeface="Meiryo UI" panose="020B0604030504040204" pitchFamily="50" charset="-128"/>
          </a:endParaRPr>
        </a:p>
        <a:p>
          <a:pPr lvl="0" algn="ctr" defTabSz="889000">
            <a:lnSpc>
              <a:spcPct val="90000"/>
            </a:lnSpc>
            <a:spcBef>
              <a:spcPct val="0"/>
            </a:spcBef>
            <a:spcAft>
              <a:spcPct val="35000"/>
            </a:spcAft>
          </a:pPr>
          <a:r>
            <a:rPr kumimoji="1" lang="ja-JP" altLang="en-US" sz="2000" kern="1200" dirty="0">
              <a:latin typeface="Meiryo UI" panose="020B0604030504040204" pitchFamily="50" charset="-128"/>
              <a:ea typeface="Meiryo UI" panose="020B0604030504040204" pitchFamily="50" charset="-128"/>
            </a:rPr>
            <a:t>「給付奨学金継続願」を提出</a:t>
          </a:r>
          <a:r>
            <a:rPr kumimoji="1" lang="ja-JP" altLang="en-US" sz="1400" kern="1200" dirty="0">
              <a:latin typeface="Meiryo UI" panose="020B0604030504040204" pitchFamily="50" charset="-128"/>
              <a:ea typeface="Meiryo UI" panose="020B0604030504040204" pitchFamily="50" charset="-128"/>
            </a:rPr>
            <a:t>（入力）</a:t>
          </a:r>
          <a:endParaRPr kumimoji="1" lang="ja-JP" altLang="en-US" sz="2000" kern="1200" dirty="0">
            <a:latin typeface="Meiryo UI" panose="020B0604030504040204" pitchFamily="50" charset="-128"/>
            <a:ea typeface="Meiryo UI" panose="020B0604030504040204" pitchFamily="50" charset="-128"/>
          </a:endParaRPr>
        </a:p>
      </dsp:txBody>
      <dsp:txXfrm>
        <a:off x="34697" y="3543927"/>
        <a:ext cx="3858082" cy="11152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527"/>
          <a:ext cx="8031957" cy="172858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期限までに「給付奨学金継続願」を提出しないと</a:t>
          </a:r>
          <a:r>
            <a:rPr kumimoji="1" lang="en-US" altLang="ja-JP" sz="3000" kern="1200" dirty="0">
              <a:latin typeface="Meiryo UI" panose="020B0604030504040204" pitchFamily="50" charset="-128"/>
              <a:ea typeface="Meiryo UI" panose="020B0604030504040204" pitchFamily="50" charset="-128"/>
            </a:rPr>
            <a:t>…</a:t>
          </a:r>
          <a:endParaRPr kumimoji="1" lang="ja-JP" altLang="en-US" sz="3000" kern="1200" dirty="0">
            <a:latin typeface="Meiryo UI" panose="020B0604030504040204" pitchFamily="50" charset="-128"/>
            <a:ea typeface="Meiryo UI" panose="020B0604030504040204" pitchFamily="50" charset="-128"/>
          </a:endParaRPr>
        </a:p>
      </dsp:txBody>
      <dsp:txXfrm>
        <a:off x="50629" y="51156"/>
        <a:ext cx="7930699" cy="1627331"/>
      </dsp:txXfrm>
    </dsp:sp>
    <dsp:sp modelId="{300EED9D-9C51-4D8A-9381-FFC2FD3BBA34}">
      <dsp:nvSpPr>
        <dsp:cNvPr id="0" name=""/>
        <dsp:cNvSpPr/>
      </dsp:nvSpPr>
      <dsp:spPr>
        <a:xfrm rot="5400000">
          <a:off x="3691867" y="1772331"/>
          <a:ext cx="648221" cy="777865"/>
        </a:xfrm>
        <a:prstGeom prst="rightArrow">
          <a:avLst>
            <a:gd name="adj1" fmla="val 60000"/>
            <a:gd name="adj2" fmla="val 5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782618" y="1837153"/>
        <a:ext cx="466719" cy="453755"/>
      </dsp:txXfrm>
    </dsp:sp>
    <dsp:sp modelId="{5DC0A043-452F-48CD-9EDD-1E492567BE63}">
      <dsp:nvSpPr>
        <dsp:cNvPr id="0" name=""/>
        <dsp:cNvSpPr/>
      </dsp:nvSpPr>
      <dsp:spPr>
        <a:xfrm>
          <a:off x="0" y="2593411"/>
          <a:ext cx="8031957" cy="1728589"/>
        </a:xfrm>
        <a:prstGeom prst="roundRect">
          <a:avLst>
            <a:gd name="adj" fmla="val 10000"/>
          </a:avLst>
        </a:prstGeom>
        <a:solidFill>
          <a:schemeClr val="accent5">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kumimoji="1" lang="en-US" altLang="ja-JP" sz="2800" kern="1200" dirty="0">
              <a:latin typeface="Meiryo UI" panose="020B0604030504040204" pitchFamily="50" charset="-128"/>
              <a:ea typeface="Meiryo UI" panose="020B0604030504040204" pitchFamily="50" charset="-128"/>
            </a:rPr>
            <a:t>2022</a:t>
          </a:r>
          <a:r>
            <a:rPr kumimoji="1" lang="ja-JP" altLang="en-US" sz="2800" kern="1200" dirty="0">
              <a:latin typeface="Meiryo UI" panose="020B0604030504040204" pitchFamily="50" charset="-128"/>
              <a:ea typeface="Meiryo UI" panose="020B0604030504040204" pitchFamily="50" charset="-128"/>
            </a:rPr>
            <a:t>年</a:t>
          </a:r>
          <a:r>
            <a:rPr kumimoji="1" lang="en-US" altLang="ja-JP" sz="2800" kern="1200" dirty="0">
              <a:latin typeface="Meiryo UI" panose="020B0604030504040204" pitchFamily="50" charset="-128"/>
              <a:ea typeface="Meiryo UI" panose="020B0604030504040204" pitchFamily="50" charset="-128"/>
            </a:rPr>
            <a:t>4</a:t>
          </a:r>
          <a:r>
            <a:rPr kumimoji="1" lang="ja-JP" altLang="en-US" sz="2800" kern="1200" dirty="0">
              <a:latin typeface="Meiryo UI" panose="020B0604030504040204" pitchFamily="50" charset="-128"/>
              <a:ea typeface="Meiryo UI" panose="020B0604030504040204" pitchFamily="50" charset="-128"/>
            </a:rPr>
            <a:t>月から</a:t>
          </a:r>
          <a:r>
            <a:rPr kumimoji="1" lang="ja-JP" altLang="en-US" sz="2800" b="1" u="none" kern="1200" dirty="0">
              <a:solidFill>
                <a:srgbClr val="FF0000"/>
              </a:solidFill>
              <a:latin typeface="Meiryo UI" panose="020B0604030504040204" pitchFamily="50" charset="-128"/>
              <a:ea typeface="Meiryo UI" panose="020B0604030504040204" pitchFamily="50" charset="-128"/>
            </a:rPr>
            <a:t>給付奨学金の振込みは止まります</a:t>
          </a:r>
        </a:p>
      </dsp:txBody>
      <dsp:txXfrm>
        <a:off x="50629" y="2644040"/>
        <a:ext cx="7930699" cy="16273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2932"/>
          <a:ext cx="7974806" cy="983194"/>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給付奨学金の継続を</a:t>
          </a:r>
          <a:r>
            <a:rPr kumimoji="1" lang="ja-JP" altLang="en-US" sz="3000" u="dbl" kern="1200" baseline="0" dirty="0">
              <a:latin typeface="Meiryo UI" panose="020B0604030504040204" pitchFamily="50" charset="-128"/>
              <a:ea typeface="Meiryo UI" panose="020B0604030504040204" pitchFamily="50" charset="-128"/>
            </a:rPr>
            <a:t>希望しない</a:t>
          </a:r>
          <a:r>
            <a:rPr kumimoji="1" lang="ja-JP" altLang="en-US" sz="3000" kern="1200" dirty="0">
              <a:latin typeface="Meiryo UI" panose="020B0604030504040204" pitchFamily="50" charset="-128"/>
              <a:ea typeface="Meiryo UI" panose="020B0604030504040204" pitchFamily="50" charset="-128"/>
            </a:rPr>
            <a:t>場合は</a:t>
          </a:r>
          <a:r>
            <a:rPr kumimoji="1" lang="en-US" altLang="ja-JP" sz="3000" kern="1200" dirty="0">
              <a:latin typeface="Meiryo UI" panose="020B0604030504040204" pitchFamily="50" charset="-128"/>
              <a:ea typeface="Meiryo UI" panose="020B0604030504040204" pitchFamily="50" charset="-128"/>
            </a:rPr>
            <a:t>…</a:t>
          </a:r>
          <a:endParaRPr kumimoji="1" lang="ja-JP" altLang="en-US" sz="3000" kern="1200" dirty="0">
            <a:latin typeface="Meiryo UI" panose="020B0604030504040204" pitchFamily="50" charset="-128"/>
            <a:ea typeface="Meiryo UI" panose="020B0604030504040204" pitchFamily="50" charset="-128"/>
          </a:endParaRPr>
        </a:p>
      </dsp:txBody>
      <dsp:txXfrm>
        <a:off x="28797" y="31729"/>
        <a:ext cx="7917212" cy="925600"/>
      </dsp:txXfrm>
    </dsp:sp>
    <dsp:sp modelId="{300EED9D-9C51-4D8A-9381-FFC2FD3BBA34}">
      <dsp:nvSpPr>
        <dsp:cNvPr id="0" name=""/>
        <dsp:cNvSpPr/>
      </dsp:nvSpPr>
      <dsp:spPr>
        <a:xfrm rot="5400000">
          <a:off x="3803054" y="1010706"/>
          <a:ext cx="368697" cy="442437"/>
        </a:xfrm>
        <a:prstGeom prst="rightArrow">
          <a:avLst>
            <a:gd name="adj1" fmla="val 60000"/>
            <a:gd name="adj2" fmla="val 5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854672" y="1047576"/>
        <a:ext cx="265463" cy="258088"/>
      </dsp:txXfrm>
    </dsp:sp>
    <dsp:sp modelId="{5DC0A043-452F-48CD-9EDD-1E492567BE63}">
      <dsp:nvSpPr>
        <dsp:cNvPr id="0" name=""/>
        <dsp:cNvSpPr/>
      </dsp:nvSpPr>
      <dsp:spPr>
        <a:xfrm>
          <a:off x="0" y="1477724"/>
          <a:ext cx="7974806" cy="1538531"/>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a:latin typeface="Meiryo UI" panose="020B0604030504040204" pitchFamily="50" charset="-128"/>
              <a:ea typeface="Meiryo UI" panose="020B0604030504040204" pitchFamily="50" charset="-128"/>
            </a:rPr>
            <a:t>「給付奨学金継続願」を入力する際に</a:t>
          </a:r>
          <a:endParaRPr kumimoji="1" lang="en-US" altLang="ja-JP" sz="3000" kern="1200" dirty="0">
            <a:latin typeface="Meiryo UI" panose="020B0604030504040204" pitchFamily="50" charset="-128"/>
            <a:ea typeface="Meiryo UI" panose="020B0604030504040204" pitchFamily="50" charset="-128"/>
          </a:endParaRPr>
        </a:p>
        <a:p>
          <a:pPr lvl="0" algn="ctr" defTabSz="1333500">
            <a:lnSpc>
              <a:spcPct val="90000"/>
            </a:lnSpc>
            <a:spcBef>
              <a:spcPct val="0"/>
            </a:spcBef>
            <a:spcAft>
              <a:spcPct val="35000"/>
            </a:spcAft>
          </a:pPr>
          <a:r>
            <a:rPr kumimoji="1" lang="ja-JP" altLang="en-US" sz="3000" kern="1200" dirty="0">
              <a:latin typeface="ＭＳ Ｐゴシック" panose="020B0600070205080204" pitchFamily="50" charset="-128"/>
              <a:ea typeface="ＭＳ Ｐゴシック" panose="020B0600070205080204" pitchFamily="50" charset="-128"/>
            </a:rPr>
            <a:t>⦿ </a:t>
          </a:r>
          <a:r>
            <a:rPr kumimoji="1" lang="ja-JP" altLang="en-US" sz="3000" b="1" kern="1200" dirty="0">
              <a:latin typeface="Meiryo UI" panose="020B0604030504040204" pitchFamily="50" charset="-128"/>
              <a:ea typeface="Meiryo UI" panose="020B0604030504040204" pitchFamily="50" charset="-128"/>
            </a:rPr>
            <a:t>給付奨学金の継続を希望しません </a:t>
          </a:r>
          <a:r>
            <a:rPr kumimoji="1" lang="ja-JP" altLang="en-US" sz="3000" kern="1200" dirty="0">
              <a:latin typeface="Meiryo UI" panose="020B0604030504040204" pitchFamily="50" charset="-128"/>
              <a:ea typeface="Meiryo UI" panose="020B0604030504040204" pitchFamily="50" charset="-128"/>
            </a:rPr>
            <a:t>を選択する</a:t>
          </a:r>
        </a:p>
      </dsp:txBody>
      <dsp:txXfrm>
        <a:off x="45062" y="1522786"/>
        <a:ext cx="7884682" cy="1448407"/>
      </dsp:txXfrm>
    </dsp:sp>
    <dsp:sp modelId="{10B96362-B743-4B8B-8842-D35C56B99145}">
      <dsp:nvSpPr>
        <dsp:cNvPr id="0" name=""/>
        <dsp:cNvSpPr/>
      </dsp:nvSpPr>
      <dsp:spPr>
        <a:xfrm rot="5400000">
          <a:off x="3803054" y="3040835"/>
          <a:ext cx="368697" cy="442437"/>
        </a:xfrm>
        <a:prstGeom prst="rightArrow">
          <a:avLst>
            <a:gd name="adj1" fmla="val 60000"/>
            <a:gd name="adj2" fmla="val 50000"/>
          </a:avLst>
        </a:prstGeom>
        <a:solidFill>
          <a:schemeClr val="bg1">
            <a:lumMod val="65000"/>
          </a:schemeClr>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854672" y="3077705"/>
        <a:ext cx="265463" cy="258088"/>
      </dsp:txXfrm>
    </dsp:sp>
    <dsp:sp modelId="{90514CFB-7811-4694-AA84-401F49461D02}">
      <dsp:nvSpPr>
        <dsp:cNvPr id="0" name=""/>
        <dsp:cNvSpPr/>
      </dsp:nvSpPr>
      <dsp:spPr>
        <a:xfrm>
          <a:off x="0" y="3507852"/>
          <a:ext cx="7974806" cy="983194"/>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a:latin typeface="Meiryo UI" panose="020B0604030504040204" pitchFamily="50" charset="-128"/>
              <a:ea typeface="Meiryo UI" panose="020B0604030504040204" pitchFamily="50" charset="-128"/>
            </a:rPr>
            <a:t>４月以降の振込みは停止となる</a:t>
          </a:r>
        </a:p>
      </dsp:txBody>
      <dsp:txXfrm>
        <a:off x="28797" y="3536649"/>
        <a:ext cx="7917212" cy="9256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1CE06-4BD0-42F4-8554-9B9100E656CB}">
      <dsp:nvSpPr>
        <dsp:cNvPr id="0" name=""/>
        <dsp:cNvSpPr/>
      </dsp:nvSpPr>
      <dsp:spPr>
        <a:xfrm>
          <a:off x="159" y="1787"/>
          <a:ext cx="8231085" cy="1128098"/>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kumimoji="1" lang="ja-JP" altLang="en-US" sz="4800" kern="1200" dirty="0">
              <a:latin typeface="ＭＳ Ｐゴシック" panose="020B0600070205080204" pitchFamily="50" charset="-128"/>
              <a:ea typeface="ＭＳ Ｐゴシック" panose="020B0600070205080204" pitchFamily="50" charset="-128"/>
            </a:rPr>
            <a:t>適格認定の認定区分</a:t>
          </a:r>
        </a:p>
      </dsp:txBody>
      <dsp:txXfrm>
        <a:off x="55228" y="56856"/>
        <a:ext cx="8120947" cy="1017960"/>
      </dsp:txXfrm>
    </dsp:sp>
    <dsp:sp modelId="{3B6C11F6-1AC2-43A7-BC22-E6EE6172F38F}">
      <dsp:nvSpPr>
        <dsp:cNvPr id="0" name=""/>
        <dsp:cNvSpPr/>
      </dsp:nvSpPr>
      <dsp:spPr>
        <a:xfrm rot="5400000">
          <a:off x="4617034" y="-1336549"/>
          <a:ext cx="1065484" cy="6173779"/>
        </a:xfrm>
        <a:prstGeom prst="round2Same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a:latin typeface="Meiryo UI" panose="020B0604030504040204" pitchFamily="50" charset="-128"/>
              <a:ea typeface="Meiryo UI" panose="020B0604030504040204" pitchFamily="50" charset="-128"/>
            </a:rPr>
            <a:t>給付奨学生の資格を失わせる。</a:t>
          </a:r>
        </a:p>
        <a:p>
          <a:pPr marL="171450" lvl="1" indent="-171450" algn="l" defTabSz="800100">
            <a:lnSpc>
              <a:spcPct val="90000"/>
            </a:lnSpc>
            <a:spcBef>
              <a:spcPct val="0"/>
            </a:spcBef>
            <a:spcAft>
              <a:spcPct val="15000"/>
            </a:spcAft>
            <a:buChar char="••"/>
          </a:pPr>
          <a:r>
            <a:rPr kumimoji="1" lang="ja-JP" altLang="en-US" sz="1800" kern="1200" dirty="0">
              <a:latin typeface="Meiryo UI" panose="020B0604030504040204" pitchFamily="50" charset="-128"/>
              <a:ea typeface="Meiryo UI" panose="020B0604030504040204" pitchFamily="50" charset="-128"/>
            </a:rPr>
            <a:t>給付奨学金の返金を必要とする場合があります。</a:t>
          </a:r>
        </a:p>
      </dsp:txBody>
      <dsp:txXfrm rot="-5400000">
        <a:off x="2062887" y="1269611"/>
        <a:ext cx="6121766" cy="961458"/>
      </dsp:txXfrm>
    </dsp:sp>
    <dsp:sp modelId="{04D52558-42CF-41C1-BB26-981C1F131DFF}">
      <dsp:nvSpPr>
        <dsp:cNvPr id="0" name=""/>
        <dsp:cNvSpPr/>
      </dsp:nvSpPr>
      <dsp:spPr>
        <a:xfrm>
          <a:off x="159" y="1186290"/>
          <a:ext cx="2062727" cy="1128098"/>
        </a:xfrm>
        <a:prstGeom prst="roundRect">
          <a:avLst/>
        </a:prstGeom>
        <a:solidFill>
          <a:schemeClr val="accent2">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a:latin typeface="ＭＳ Ｐゴシック" panose="020B0600070205080204" pitchFamily="50" charset="-128"/>
              <a:ea typeface="ＭＳ Ｐゴシック" panose="020B0600070205080204" pitchFamily="50" charset="-128"/>
            </a:rPr>
            <a:t>① </a:t>
          </a:r>
          <a:r>
            <a:rPr kumimoji="1" lang="ja-JP" altLang="en-US" sz="3600" b="1" kern="1200" dirty="0">
              <a:solidFill>
                <a:srgbClr val="FF0000"/>
              </a:solidFill>
              <a:latin typeface="ＭＳ Ｐゴシック" panose="020B0600070205080204" pitchFamily="50" charset="-128"/>
              <a:ea typeface="ＭＳ Ｐゴシック" panose="020B0600070205080204" pitchFamily="50" charset="-128"/>
            </a:rPr>
            <a:t>廃止</a:t>
          </a:r>
        </a:p>
      </dsp:txBody>
      <dsp:txXfrm>
        <a:off x="55228" y="1241359"/>
        <a:ext cx="1952589" cy="1017960"/>
      </dsp:txXfrm>
    </dsp:sp>
    <dsp:sp modelId="{0A819667-11FA-44BC-94B7-BA231B726205}">
      <dsp:nvSpPr>
        <dsp:cNvPr id="0" name=""/>
        <dsp:cNvSpPr/>
      </dsp:nvSpPr>
      <dsp:spPr>
        <a:xfrm rot="5400000">
          <a:off x="4598271" y="-156823"/>
          <a:ext cx="1096935" cy="6184450"/>
        </a:xfrm>
        <a:prstGeom prst="round2SameRect">
          <a:avLst/>
        </a:prstGeom>
        <a:solidFill>
          <a:schemeClr val="accent5">
            <a:tint val="40000"/>
            <a:alpha val="90000"/>
            <a:hueOff val="-909080"/>
            <a:satOff val="-7547"/>
            <a:lumOff val="-789"/>
            <a:alphaOff val="0"/>
          </a:schemeClr>
        </a:solidFill>
        <a:ln w="6350" cap="flat" cmpd="sng" algn="ctr">
          <a:solidFill>
            <a:schemeClr val="accent5">
              <a:tint val="40000"/>
              <a:alpha val="90000"/>
              <a:hueOff val="-909080"/>
              <a:satOff val="-7547"/>
              <a:lumOff val="-78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ts val="1900"/>
            </a:lnSpc>
            <a:spcBef>
              <a:spcPct val="0"/>
            </a:spcBef>
            <a:spcAft>
              <a:spcPct val="15000"/>
            </a:spcAft>
            <a:buChar char="••"/>
          </a:pPr>
          <a:r>
            <a:rPr kumimoji="1" lang="ja-JP" altLang="en-US" sz="1600" kern="1200" dirty="0">
              <a:latin typeface="Meiryo UI" panose="020B0604030504040204" pitchFamily="50" charset="-128"/>
              <a:ea typeface="Meiryo UI" panose="020B0604030504040204" pitchFamily="50" charset="-128"/>
            </a:rPr>
            <a:t>給付奨学金の支給を継続するが、学業成績が回復しない場合は、給付奨学生の資格を失わせることがあることを警告し指導する。</a:t>
          </a:r>
        </a:p>
      </dsp:txBody>
      <dsp:txXfrm rot="-5400000">
        <a:off x="2054514" y="2440482"/>
        <a:ext cx="6130902" cy="989839"/>
      </dsp:txXfrm>
    </dsp:sp>
    <dsp:sp modelId="{9E5AD98B-928E-4137-8736-F1EAC9183535}">
      <dsp:nvSpPr>
        <dsp:cNvPr id="0" name=""/>
        <dsp:cNvSpPr/>
      </dsp:nvSpPr>
      <dsp:spPr>
        <a:xfrm>
          <a:off x="159" y="2370794"/>
          <a:ext cx="2054354" cy="1129215"/>
        </a:xfrm>
        <a:prstGeom prst="roundRect">
          <a:avLst/>
        </a:prstGeom>
        <a:solidFill>
          <a:schemeClr val="accent4">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a:latin typeface="ＭＳ Ｐゴシック" panose="020B0600070205080204" pitchFamily="50" charset="-128"/>
              <a:ea typeface="ＭＳ Ｐゴシック" panose="020B0600070205080204" pitchFamily="50" charset="-128"/>
            </a:rPr>
            <a:t>③ 警告</a:t>
          </a:r>
        </a:p>
      </dsp:txBody>
      <dsp:txXfrm>
        <a:off x="55283" y="2425918"/>
        <a:ext cx="1944106" cy="1018967"/>
      </dsp:txXfrm>
    </dsp:sp>
    <dsp:sp modelId="{DF4304AF-D6B3-45F8-A5EC-6E9D55C6971F}">
      <dsp:nvSpPr>
        <dsp:cNvPr id="0" name=""/>
        <dsp:cNvSpPr/>
      </dsp:nvSpPr>
      <dsp:spPr>
        <a:xfrm rot="5400000">
          <a:off x="4664701" y="1042897"/>
          <a:ext cx="983025" cy="6155133"/>
        </a:xfrm>
        <a:prstGeom prst="round2SameRect">
          <a:avLst/>
        </a:prstGeom>
        <a:solidFill>
          <a:schemeClr val="accent5">
            <a:tint val="40000"/>
            <a:alpha val="90000"/>
            <a:hueOff val="-1818160"/>
            <a:satOff val="-15094"/>
            <a:lumOff val="-1578"/>
            <a:alphaOff val="0"/>
          </a:schemeClr>
        </a:solidFill>
        <a:ln w="6350" cap="flat" cmpd="sng" algn="ctr">
          <a:solidFill>
            <a:schemeClr val="accent5">
              <a:tint val="40000"/>
              <a:alpha val="90000"/>
              <a:hueOff val="-1818160"/>
              <a:satOff val="-15094"/>
              <a:lumOff val="-157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a:latin typeface="Meiryo UI" panose="020B0604030504040204" pitchFamily="50" charset="-128"/>
              <a:ea typeface="Meiryo UI" panose="020B0604030504040204" pitchFamily="50" charset="-128"/>
            </a:rPr>
            <a:t>給付奨学金の支給を継続する。</a:t>
          </a:r>
        </a:p>
      </dsp:txBody>
      <dsp:txXfrm rot="-5400000">
        <a:off x="2078648" y="3676938"/>
        <a:ext cx="6107146" cy="887051"/>
      </dsp:txXfrm>
    </dsp:sp>
    <dsp:sp modelId="{44AB61B6-420E-4C23-A458-94C09FDA77F8}">
      <dsp:nvSpPr>
        <dsp:cNvPr id="0" name=""/>
        <dsp:cNvSpPr/>
      </dsp:nvSpPr>
      <dsp:spPr>
        <a:xfrm>
          <a:off x="159" y="3556414"/>
          <a:ext cx="2078487" cy="1128098"/>
        </a:xfrm>
        <a:prstGeom prst="roundRect">
          <a:avLst/>
        </a:prstGeom>
        <a:solidFill>
          <a:schemeClr val="accent6">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a:latin typeface="ＭＳ Ｐゴシック" panose="020B0600070205080204" pitchFamily="50" charset="-128"/>
              <a:ea typeface="ＭＳ Ｐゴシック" panose="020B0600070205080204" pitchFamily="50" charset="-128"/>
            </a:rPr>
            <a:t>④ 継続</a:t>
          </a:r>
        </a:p>
      </dsp:txBody>
      <dsp:txXfrm>
        <a:off x="55228" y="3611483"/>
        <a:ext cx="1968349" cy="10179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8159" cy="510003"/>
          </a:xfrm>
          <a:prstGeom prst="rect">
            <a:avLst/>
          </a:prstGeom>
        </p:spPr>
        <p:txBody>
          <a:bodyPr vert="horz" lIns="98280" tIns="49140" rIns="98280" bIns="49140" rtlCol="0"/>
          <a:lstStyle>
            <a:lvl1pPr algn="l">
              <a:defRPr sz="13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984426" y="0"/>
            <a:ext cx="3048159" cy="510003"/>
          </a:xfrm>
          <a:prstGeom prst="rect">
            <a:avLst/>
          </a:prstGeom>
        </p:spPr>
        <p:txBody>
          <a:bodyPr vert="horz" lIns="98280" tIns="49140" rIns="98280" bIns="49140" rtlCol="0"/>
          <a:lstStyle>
            <a:lvl1pPr algn="r">
              <a:defRPr sz="1300"/>
            </a:lvl1pPr>
          </a:lstStyle>
          <a:p>
            <a:fld id="{C94DA88A-700E-4959-AD05-3C421866BDC6}" type="datetime4">
              <a:rPr kumimoji="1" lang="ja-JP" altLang="en-US" smtClean="0">
                <a:latin typeface="Meiryo UI" panose="020B0604030504040204" pitchFamily="50" charset="-128"/>
                <a:ea typeface="Meiryo UI" panose="020B0604030504040204" pitchFamily="50" charset="-128"/>
              </a:rPr>
              <a:t>2021年12月7日</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654761"/>
            <a:ext cx="3048159" cy="510002"/>
          </a:xfrm>
          <a:prstGeom prst="rect">
            <a:avLst/>
          </a:prstGeom>
        </p:spPr>
        <p:txBody>
          <a:bodyPr vert="horz" lIns="98280" tIns="49140" rIns="98280" bIns="49140" rtlCol="0" anchor="b"/>
          <a:lstStyle>
            <a:lvl1pPr algn="l">
              <a:defRPr sz="13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984426" y="9654761"/>
            <a:ext cx="3048159" cy="510002"/>
          </a:xfrm>
          <a:prstGeom prst="rect">
            <a:avLst/>
          </a:prstGeom>
        </p:spPr>
        <p:txBody>
          <a:bodyPr vert="horz" lIns="98280" tIns="49140" rIns="98280" bIns="49140" rtlCol="0" anchor="b"/>
          <a:lstStyle>
            <a:lvl1pPr algn="r">
              <a:defRPr sz="1300"/>
            </a:lvl1pPr>
          </a:lstStyle>
          <a:p>
            <a:fld id="{FA09A4F4-89FA-4551-A9F4-ECDBD52C06D6}"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810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8159" cy="510003"/>
          </a:xfrm>
          <a:prstGeom prst="rect">
            <a:avLst/>
          </a:prstGeom>
        </p:spPr>
        <p:txBody>
          <a:bodyPr vert="horz" lIns="98280" tIns="49140" rIns="98280" bIns="49140" rtlCol="0"/>
          <a:lstStyle>
            <a:lvl1pPr algn="l">
              <a:defRPr sz="13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984426" y="0"/>
            <a:ext cx="3048159" cy="510003"/>
          </a:xfrm>
          <a:prstGeom prst="rect">
            <a:avLst/>
          </a:prstGeom>
        </p:spPr>
        <p:txBody>
          <a:bodyPr vert="horz" lIns="98280" tIns="49140" rIns="98280" bIns="49140" rtlCol="0"/>
          <a:lstStyle>
            <a:lvl1pPr algn="r">
              <a:defRPr sz="1300">
                <a:latin typeface="Meiryo UI" panose="020B0604030504040204" pitchFamily="50" charset="-128"/>
                <a:ea typeface="Meiryo UI" panose="020B0604030504040204" pitchFamily="50" charset="-128"/>
              </a:defRPr>
            </a:lvl1pPr>
          </a:lstStyle>
          <a:p>
            <a:fld id="{EECA54F6-A409-4052-BA8C-D33E3AF8AD29}" type="datetime4">
              <a:rPr lang="ja-JP" altLang="en-US" smtClean="0"/>
              <a:pPr/>
              <a:t>2021年12月7日</a:t>
            </a:fld>
            <a:endParaRPr lang="ja-JP" altLang="en-US" dirty="0"/>
          </a:p>
        </p:txBody>
      </p:sp>
      <p:sp>
        <p:nvSpPr>
          <p:cNvPr id="4" name="スライド イメージ プレースホルダー 3"/>
          <p:cNvSpPr>
            <a:spLocks noGrp="1" noRot="1" noChangeAspect="1"/>
          </p:cNvSpPr>
          <p:nvPr>
            <p:ph type="sldImg" idx="2"/>
          </p:nvPr>
        </p:nvSpPr>
        <p:spPr>
          <a:xfrm>
            <a:off x="1230313" y="1270000"/>
            <a:ext cx="4573587" cy="3430588"/>
          </a:xfrm>
          <a:prstGeom prst="rect">
            <a:avLst/>
          </a:prstGeom>
          <a:noFill/>
          <a:ln w="12700">
            <a:solidFill>
              <a:prstClr val="black"/>
            </a:solidFill>
          </a:ln>
        </p:spPr>
        <p:txBody>
          <a:bodyPr vert="horz" lIns="98280" tIns="49140" rIns="98280" bIns="49140" rtlCol="0" anchor="ctr"/>
          <a:lstStyle/>
          <a:p>
            <a:pPr rtl="0"/>
            <a:endParaRPr lang="ja-JP" altLang="en-US" noProof="0" dirty="0"/>
          </a:p>
        </p:txBody>
      </p:sp>
      <p:sp>
        <p:nvSpPr>
          <p:cNvPr id="5" name="ノート プレースホルダー 4"/>
          <p:cNvSpPr>
            <a:spLocks noGrp="1"/>
          </p:cNvSpPr>
          <p:nvPr>
            <p:ph type="body" sz="quarter" idx="3"/>
          </p:nvPr>
        </p:nvSpPr>
        <p:spPr>
          <a:xfrm>
            <a:off x="703422" y="4891792"/>
            <a:ext cx="5627370" cy="4002375"/>
          </a:xfrm>
          <a:prstGeom prst="rect">
            <a:avLst/>
          </a:prstGeom>
        </p:spPr>
        <p:txBody>
          <a:bodyPr vert="horz" lIns="98280" tIns="49140" rIns="98280" bIns="4914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9654761"/>
            <a:ext cx="3048159" cy="510002"/>
          </a:xfrm>
          <a:prstGeom prst="rect">
            <a:avLst/>
          </a:prstGeom>
        </p:spPr>
        <p:txBody>
          <a:bodyPr vert="horz" lIns="98280" tIns="49140" rIns="98280" bIns="49140" rtlCol="0" anchor="b"/>
          <a:lstStyle>
            <a:lvl1pPr algn="l">
              <a:defRPr sz="13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984426" y="9654761"/>
            <a:ext cx="3048159" cy="510002"/>
          </a:xfrm>
          <a:prstGeom prst="rect">
            <a:avLst/>
          </a:prstGeom>
        </p:spPr>
        <p:txBody>
          <a:bodyPr vert="horz" lIns="98280" tIns="49140" rIns="98280" bIns="49140" rtlCol="0" anchor="b"/>
          <a:lstStyle>
            <a:lvl1pPr algn="r">
              <a:defRPr sz="1300">
                <a:latin typeface="Meiryo UI" panose="020B0604030504040204" pitchFamily="50" charset="-128"/>
                <a:ea typeface="Meiryo UI" panose="020B0604030504040204" pitchFamily="50" charset="-128"/>
              </a:defRPr>
            </a:lvl1pPr>
          </a:lstStyle>
          <a:p>
            <a:fld id="{893B0CF2-7F87-4E02-A248-870047730F99}" type="slidenum">
              <a:rPr lang="en-US" altLang="ja-JP" smtClean="0"/>
              <a:pPr/>
              <a:t>‹#›</a:t>
            </a:fld>
            <a:endParaRPr lang="ja-JP" alt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rtlCol="0"/>
          <a:lstStyle/>
          <a:p>
            <a:pPr rtl="0"/>
            <a:fld id="{893B0CF2-7F87-4E02-A248-870047730F99}"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5133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635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8244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63582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8453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26760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10</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6100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490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grpSp>
        <p:nvGrpSpPr>
          <p:cNvPr id="10" name="グループ 9"/>
          <p:cNvGrpSpPr/>
          <p:nvPr/>
        </p:nvGrpSpPr>
        <p:grpSpPr>
          <a:xfrm>
            <a:off x="0" y="6208894"/>
            <a:ext cx="9144000" cy="649106"/>
            <a:chOff x="0" y="6208894"/>
            <a:chExt cx="12192000" cy="649106"/>
          </a:xfrm>
        </p:grpSpPr>
        <p:sp>
          <p:nvSpPr>
            <p:cNvPr id="2" name="長方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ja-JP" altLang="en-US" sz="1800" noProof="0" dirty="0"/>
            </a:p>
          </p:txBody>
        </p:sp>
        <p:cxnSp>
          <p:nvCxnSpPr>
            <p:cNvPr id="7" name="直線​​コネクタ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線​​コネクタ 4"/>
          <p:cNvCxnSpPr/>
          <p:nvPr userDrawn="1"/>
        </p:nvCxnSpPr>
        <p:spPr>
          <a:xfrm flipV="1">
            <a:off x="2286" y="5937956"/>
            <a:ext cx="618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flipV="1">
            <a:off x="2286" y="5937956"/>
            <a:ext cx="618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タイトル 8"/>
          <p:cNvSpPr>
            <a:spLocks noGrp="1"/>
          </p:cNvSpPr>
          <p:nvPr>
            <p:ph type="ctrTitle"/>
          </p:nvPr>
        </p:nvSpPr>
        <p:spPr>
          <a:xfrm>
            <a:off x="533400" y="1371600"/>
            <a:ext cx="7851648"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17" name="サブタイトル 16"/>
          <p:cNvSpPr>
            <a:spLocks noGrp="1"/>
          </p:cNvSpPr>
          <p:nvPr>
            <p:ph type="subTitle" idx="1"/>
          </p:nvPr>
        </p:nvSpPr>
        <p:spPr>
          <a:xfrm>
            <a:off x="533400" y="3228536"/>
            <a:ext cx="7854696"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ja-JP" altLang="en-US" noProof="0"/>
              <a:t>マスター サブタイトルの書式設定</a:t>
            </a:r>
            <a:endParaRPr kumimoji="0" lang="ja-JP" altLang="en-US" noProof="0" dirty="0"/>
          </a:p>
        </p:txBody>
      </p:sp>
      <p:sp>
        <p:nvSpPr>
          <p:cNvPr id="30" name="日付プレースホルダー 29"/>
          <p:cNvSpPr>
            <a:spLocks noGrp="1"/>
          </p:cNvSpPr>
          <p:nvPr>
            <p:ph type="dt" sz="half" idx="10"/>
          </p:nvPr>
        </p:nvSpPr>
        <p:spPr/>
        <p:txBody>
          <a:bodyPr rtlCol="0"/>
          <a:lstStyle/>
          <a:p>
            <a:pPr rtl="0"/>
            <a:fld id="{E7D9F5B4-D2B9-4671-9B63-0110E6386A4E}" type="datetime4">
              <a:rPr lang="ja-JP" altLang="en-US" smtClean="0"/>
              <a:t>2021年12月7日</a:t>
            </a:fld>
            <a:endParaRPr lang="en-US" dirty="0"/>
          </a:p>
        </p:txBody>
      </p:sp>
      <p:sp>
        <p:nvSpPr>
          <p:cNvPr id="19" name="フッター プレースホルダー 18"/>
          <p:cNvSpPr>
            <a:spLocks noGrp="1"/>
          </p:cNvSpPr>
          <p:nvPr>
            <p:ph type="ftr" sz="quarter" idx="11"/>
          </p:nvPr>
        </p:nvSpPr>
        <p:spPr/>
        <p:txBody>
          <a:bodyPr rtlCol="0"/>
          <a:lstStyle/>
          <a:p>
            <a:pPr rtl="0"/>
            <a:r>
              <a:rPr lang="ja-JP" altLang="en-US" noProof="0" dirty="0"/>
              <a:t>フッターを追加</a:t>
            </a:r>
          </a:p>
        </p:txBody>
      </p:sp>
      <p:sp>
        <p:nvSpPr>
          <p:cNvPr id="27" name="スライド番号プレースホルダー 2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0189D195-22A8-4E03-A4C1-FF558F7B427F}"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914402"/>
            <a:ext cx="2057400" cy="5211763"/>
          </a:xfrm>
        </p:spPr>
        <p:txBody>
          <a:bodyPr vert="eaVert"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a:xfrm>
            <a:off x="457200" y="914402"/>
            <a:ext cx="6019800" cy="5211763"/>
          </a:xfrm>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A59B777F-2BA6-42C0-83EF-2CC97DD0D6E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idx="1"/>
          </p:nvPr>
        </p:nvSpPr>
        <p:spPr/>
        <p:txBody>
          <a:bodyPr rtlCol="0"/>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日付プレースホルダー 3"/>
          <p:cNvSpPr>
            <a:spLocks noGrp="1"/>
          </p:cNvSpPr>
          <p:nvPr>
            <p:ph type="dt" sz="half" idx="10"/>
          </p:nvPr>
        </p:nvSpPr>
        <p:spPr/>
        <p:txBody>
          <a:bodyPr rtlCol="0"/>
          <a:lstStyle/>
          <a:p>
            <a:pPr rtl="0"/>
            <a:fld id="{030C11D6-D226-45B1-8AA5-91C501F3B0E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30352" y="1316736"/>
            <a:ext cx="77724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テキスト プレースホルダー 2"/>
          <p:cNvSpPr>
            <a:spLocks noGrp="1"/>
          </p:cNvSpPr>
          <p:nvPr>
            <p:ph type="body" idx="1"/>
          </p:nvPr>
        </p:nvSpPr>
        <p:spPr>
          <a:xfrm>
            <a:off x="530352" y="2704664"/>
            <a:ext cx="77724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ja-JP" altLang="en-US" noProof="0"/>
              <a:t>マスター テキストの書式設定</a:t>
            </a:r>
          </a:p>
        </p:txBody>
      </p:sp>
      <p:sp>
        <p:nvSpPr>
          <p:cNvPr id="4" name="日付プレースホルダー 3"/>
          <p:cNvSpPr>
            <a:spLocks noGrp="1"/>
          </p:cNvSpPr>
          <p:nvPr>
            <p:ph type="dt" sz="half" idx="10"/>
          </p:nvPr>
        </p:nvSpPr>
        <p:spPr/>
        <p:txBody>
          <a:bodyPr rtlCol="0"/>
          <a:lstStyle/>
          <a:p>
            <a:pPr rtl="0"/>
            <a:fld id="{E5400AA1-06A4-444F-94EA-80BA1648418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sz="half" idx="1"/>
          </p:nvPr>
        </p:nvSpPr>
        <p:spPr>
          <a:xfrm>
            <a:off x="457200" y="1920085"/>
            <a:ext cx="40386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コンテンツ プレースホルダー 3"/>
          <p:cNvSpPr>
            <a:spLocks noGrp="1"/>
          </p:cNvSpPr>
          <p:nvPr>
            <p:ph sz="half" idx="2"/>
          </p:nvPr>
        </p:nvSpPr>
        <p:spPr>
          <a:xfrm>
            <a:off x="4648200" y="1920085"/>
            <a:ext cx="40386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5" name="日付プレースホルダー 4"/>
          <p:cNvSpPr>
            <a:spLocks noGrp="1"/>
          </p:cNvSpPr>
          <p:nvPr>
            <p:ph type="dt" sz="half" idx="10"/>
          </p:nvPr>
        </p:nvSpPr>
        <p:spPr/>
        <p:txBody>
          <a:bodyPr rtlCol="0"/>
          <a:lstStyle/>
          <a:p>
            <a:pPr rtl="0"/>
            <a:fld id="{7538B790-6ACD-441F-B06D-4917F8B429D2}" type="datetime4">
              <a:rPr lang="ja-JP" altLang="en-US" smtClean="0"/>
              <a:t>2021年12月7日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tIns="45720" rtlCol="0" anchor="b"/>
          <a:lstStyle>
            <a:lvl1pPr>
              <a:defRPr/>
            </a:lvl1pPr>
          </a:lstStyle>
          <a:p>
            <a:pPr rtl="0"/>
            <a:r>
              <a:rPr lang="ja-JP" altLang="en-US"/>
              <a:t>マスター タイトルの書式設定</a:t>
            </a:r>
            <a:endParaRPr kumimoji="0" lang="en-US" dirty="0"/>
          </a:p>
        </p:txBody>
      </p:sp>
      <p:sp>
        <p:nvSpPr>
          <p:cNvPr id="3" name="テキスト プレースホルダー 2"/>
          <p:cNvSpPr>
            <a:spLocks noGrp="1"/>
          </p:cNvSpPr>
          <p:nvPr>
            <p:ph type="body" idx="1"/>
          </p:nvPr>
        </p:nvSpPr>
        <p:spPr>
          <a:xfrm>
            <a:off x="457200" y="1855248"/>
            <a:ext cx="4040188"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5" name="コンテンツ プレースホルダー 4"/>
          <p:cNvSpPr>
            <a:spLocks noGrp="1"/>
          </p:cNvSpPr>
          <p:nvPr>
            <p:ph sz="quarter" idx="2"/>
          </p:nvPr>
        </p:nvSpPr>
        <p:spPr>
          <a:xfrm>
            <a:off x="457200" y="2514600"/>
            <a:ext cx="4040188"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4" name="テキスト プレースホルダー 3"/>
          <p:cNvSpPr>
            <a:spLocks noGrp="1"/>
          </p:cNvSpPr>
          <p:nvPr>
            <p:ph type="body" sz="half" idx="3"/>
          </p:nvPr>
        </p:nvSpPr>
        <p:spPr>
          <a:xfrm>
            <a:off x="4645026" y="1859759"/>
            <a:ext cx="4041775"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6" name="コンテンツ プレースホルダー 5"/>
          <p:cNvSpPr>
            <a:spLocks noGrp="1"/>
          </p:cNvSpPr>
          <p:nvPr>
            <p:ph sz="quarter" idx="4"/>
          </p:nvPr>
        </p:nvSpPr>
        <p:spPr>
          <a:xfrm>
            <a:off x="4645026" y="2514600"/>
            <a:ext cx="4041775"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7" name="日付プレースホルダー 6"/>
          <p:cNvSpPr>
            <a:spLocks noGrp="1"/>
          </p:cNvSpPr>
          <p:nvPr>
            <p:ph type="dt" sz="half" idx="10"/>
          </p:nvPr>
        </p:nvSpPr>
        <p:spPr/>
        <p:txBody>
          <a:bodyPr rtlCol="0"/>
          <a:lstStyle/>
          <a:p>
            <a:pPr rtl="0"/>
            <a:fld id="{BA296CEC-F0EC-4499-B406-555829E93D38}" type="datetime4">
              <a:rPr lang="ja-JP" altLang="en-US" smtClean="0"/>
              <a:t>2021年12月7日</a:t>
            </a:fld>
            <a:endParaRPr lang="en-US" dirty="0"/>
          </a:p>
        </p:txBody>
      </p:sp>
      <p:sp>
        <p:nvSpPr>
          <p:cNvPr id="8" name="フッター プレースホルダー 7"/>
          <p:cNvSpPr>
            <a:spLocks noGrp="1"/>
          </p:cNvSpPr>
          <p:nvPr>
            <p:ph type="ftr" sz="quarter" idx="11"/>
          </p:nvPr>
        </p:nvSpPr>
        <p:spPr/>
        <p:txBody>
          <a:bodyPr rtlCol="0"/>
          <a:lstStyle/>
          <a:p>
            <a:pPr rtl="0"/>
            <a:r>
              <a:rPr lang="ja" dirty="0"/>
              <a:t>フッターを追加</a:t>
            </a:r>
            <a:endParaRPr lang="en-US" dirty="0"/>
          </a:p>
        </p:txBody>
      </p:sp>
      <p:sp>
        <p:nvSpPr>
          <p:cNvPr id="9" name="スライド番号プレースホルダー 8"/>
          <p:cNvSpPr>
            <a:spLocks noGrp="1"/>
          </p:cNvSpPr>
          <p:nvPr>
            <p:ph type="sldNum" sz="quarter" idx="12"/>
          </p:nvPr>
        </p:nvSpPr>
        <p:spPr/>
        <p:txBody>
          <a:bodyPr rtlCol="0"/>
          <a:lstStyle/>
          <a:p>
            <a:pPr rtl="0"/>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3058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日付プレースホルダー 2"/>
          <p:cNvSpPr>
            <a:spLocks noGrp="1"/>
          </p:cNvSpPr>
          <p:nvPr>
            <p:ph type="dt" sz="half" idx="10"/>
          </p:nvPr>
        </p:nvSpPr>
        <p:spPr/>
        <p:txBody>
          <a:bodyPr rtlCol="0"/>
          <a:lstStyle/>
          <a:p>
            <a:pPr rtl="0"/>
            <a:fld id="{7BC8EE4A-0564-4F19-AF56-1B86A81857A1}" type="datetime4">
              <a:rPr lang="ja-JP" altLang="en-US" smtClean="0"/>
              <a:t>2021年12月7日</a:t>
            </a:fld>
            <a:endParaRPr lang="en-US"/>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5" name="スライド番号プレースホルダー 4"/>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AAD0A0B1-5389-4168-8C71-456999E01C6A}" type="datetime4">
              <a:rPr lang="ja-JP" altLang="en-US" smtClean="0"/>
              <a:t>2021年12月7日</a:t>
            </a:fld>
            <a:endParaRPr lang="en-US" dirty="0"/>
          </a:p>
        </p:txBody>
      </p:sp>
      <p:sp>
        <p:nvSpPr>
          <p:cNvPr id="3" name="フッター プレースホルダー 2"/>
          <p:cNvSpPr>
            <a:spLocks noGrp="1"/>
          </p:cNvSpPr>
          <p:nvPr>
            <p:ph type="ftr" sz="quarter" idx="11"/>
          </p:nvPr>
        </p:nvSpPr>
        <p:spPr/>
        <p:txBody>
          <a:bodyPr rtlCol="0"/>
          <a:lstStyle/>
          <a:p>
            <a:pPr rtl="0"/>
            <a:r>
              <a:rPr lang="ja-JP" altLang="en-US" noProof="0" dirty="0"/>
              <a:t>フッターを追加</a:t>
            </a:r>
          </a:p>
        </p:txBody>
      </p:sp>
      <p:sp>
        <p:nvSpPr>
          <p:cNvPr id="4" name="スライド番号プレースホルダー 3"/>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514352"/>
            <a:ext cx="2743200" cy="1162050"/>
          </a:xfrm>
        </p:spPr>
        <p:txBody>
          <a:bodyPr lIns="0" rtlCol="0" anchor="b">
            <a:noAutofit/>
          </a:bodyPr>
          <a:lstStyle>
            <a:lvl1pPr algn="l" rtl="0">
              <a:spcBef>
                <a:spcPct val="0"/>
              </a:spcBef>
              <a:buNone/>
              <a:defRPr sz="26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4" name="コンテンツ プレースホルダー 3"/>
          <p:cNvSpPr>
            <a:spLocks noGrp="1"/>
          </p:cNvSpPr>
          <p:nvPr>
            <p:ph sz="half" idx="1"/>
          </p:nvPr>
        </p:nvSpPr>
        <p:spPr>
          <a:xfrm>
            <a:off x="3575050" y="1676400"/>
            <a:ext cx="5111750"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3" name="テキスト プレースホルダー 2"/>
          <p:cNvSpPr>
            <a:spLocks noGrp="1"/>
          </p:cNvSpPr>
          <p:nvPr>
            <p:ph type="body" idx="2"/>
          </p:nvPr>
        </p:nvSpPr>
        <p:spPr>
          <a:xfrm>
            <a:off x="685800" y="1676400"/>
            <a:ext cx="27432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DFAF4E1-8E5B-454D-966C-37225B9702A6}" type="datetime4">
              <a:rPr lang="ja-JP" altLang="en-US" smtClean="0"/>
              <a:t>2021年12月7日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画像">
    <p:spTree>
      <p:nvGrpSpPr>
        <p:cNvPr id="1" name=""/>
        <p:cNvGrpSpPr/>
        <p:nvPr/>
      </p:nvGrpSpPr>
      <p:grpSpPr>
        <a:xfrm>
          <a:off x="0" y="0"/>
          <a:ext cx="0" cy="0"/>
          <a:chOff x="0" y="0"/>
          <a:chExt cx="0" cy="0"/>
        </a:xfrm>
      </p:grpSpPr>
      <p:sp>
        <p:nvSpPr>
          <p:cNvPr id="9" name="1 つの角を切り取って丸めた四角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2" name="タイトル 1"/>
          <p:cNvSpPr>
            <a:spLocks noGrp="1"/>
          </p:cNvSpPr>
          <p:nvPr>
            <p:ph type="title"/>
          </p:nvPr>
        </p:nvSpPr>
        <p:spPr>
          <a:xfrm>
            <a:off x="609600" y="1176998"/>
            <a:ext cx="2212848" cy="1582621"/>
          </a:xfrm>
        </p:spPr>
        <p:txBody>
          <a:bodyPr vert="horz" lIns="45720" tIns="45720" rIns="45720" bIns="45720" rtlCol="0" anchor="b"/>
          <a:lstStyle>
            <a:lvl1pPr algn="l">
              <a:buNone/>
              <a:defRPr sz="2000" b="1">
                <a:solidFill>
                  <a:schemeClr val="tx2"/>
                </a:solidFill>
              </a:defRPr>
            </a:lvl1pPr>
          </a:lstStyle>
          <a:p>
            <a:pPr rtl="0"/>
            <a:r>
              <a:rPr lang="ja-JP" altLang="en-US" noProof="0"/>
              <a:t>マスター タイトルの書式設定</a:t>
            </a:r>
            <a:endParaRPr kumimoji="0"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ja-JP" altLang="en-US" noProof="0"/>
              <a:t>図を追加</a:t>
            </a:r>
            <a:endParaRPr kumimoji="0" lang="ja-JP" altLang="en-US" noProof="0" dirty="0"/>
          </a:p>
        </p:txBody>
      </p:sp>
      <p:sp>
        <p:nvSpPr>
          <p:cNvPr id="4" name="テキスト プレースホルダー 3"/>
          <p:cNvSpPr>
            <a:spLocks noGrp="1"/>
          </p:cNvSpPr>
          <p:nvPr>
            <p:ph type="body" sz="half" idx="2"/>
          </p:nvPr>
        </p:nvSpPr>
        <p:spPr>
          <a:xfrm>
            <a:off x="609600" y="2828785"/>
            <a:ext cx="22098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BA228A8-1DDA-4C9E-B7BB-B3D4A4576159}" type="datetime4">
              <a:rPr lang="ja-JP" altLang="en-US" smtClean="0"/>
              <a:t>2021年12月7日</a:t>
            </a:fld>
            <a:endParaRPr lang="en-US"/>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a:xfrm>
            <a:off x="8077200" y="6356352"/>
            <a:ext cx="609600" cy="365125"/>
          </a:xfrm>
        </p:spPr>
        <p:txBody>
          <a:bodyPr rtlCol="0"/>
          <a:lstStyle/>
          <a:p>
            <a:pPr rtl="0"/>
            <a:fld id="{401CF334-2D5C-4859-84A6-CA7E6E43FAEB}" type="slidenum">
              <a:rPr lang="en-US" altLang="ja-JP" noProof="0" smtClean="0"/>
              <a:t>‹#›</a:t>
            </a:fld>
            <a:endParaRPr lang="ja-JP" altLang="en-US" noProof="0" dirty="0"/>
          </a:p>
        </p:txBody>
      </p:sp>
      <p:sp>
        <p:nvSpPr>
          <p:cNvPr id="10" name="フリーフォーム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11" name="フリーフォーム 10"/>
          <p:cNvSpPr>
            <a:spLocks/>
          </p:cNvSpPr>
          <p:nvPr/>
        </p:nvSpPr>
        <p:spPr bwMode="auto">
          <a:xfrm flipV="1">
            <a:off x="4381500" y="6219827"/>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グループ 24"/>
          <p:cNvGrpSpPr/>
          <p:nvPr/>
        </p:nvGrpSpPr>
        <p:grpSpPr>
          <a:xfrm>
            <a:off x="-21771" y="-7144"/>
            <a:ext cx="9180548" cy="6879658"/>
            <a:chOff x="0" y="-21658"/>
            <a:chExt cx="12240731" cy="6879658"/>
          </a:xfrm>
        </p:grpSpPr>
        <p:sp>
          <p:nvSpPr>
            <p:cNvPr id="26" name="長方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800" noProof="0" dirty="0"/>
            </a:p>
          </p:txBody>
        </p:sp>
        <p:grpSp>
          <p:nvGrpSpPr>
            <p:cNvPr id="27" name="グループ 26"/>
            <p:cNvGrpSpPr/>
            <p:nvPr/>
          </p:nvGrpSpPr>
          <p:grpSpPr>
            <a:xfrm>
              <a:off x="0" y="-21658"/>
              <a:ext cx="12240731" cy="1041400"/>
              <a:chOff x="-25356" y="-7144"/>
              <a:chExt cx="12240731" cy="1041400"/>
            </a:xfrm>
          </p:grpSpPr>
          <p:sp>
            <p:nvSpPr>
              <p:cNvPr id="28" name="フリーフォーム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29" name="フリーフォーム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grpSp>
            <p:nvGrpSpPr>
              <p:cNvPr id="31" name="グループ 30"/>
              <p:cNvGrpSpPr/>
              <p:nvPr/>
            </p:nvGrpSpPr>
            <p:grpSpPr>
              <a:xfrm>
                <a:off x="-25356" y="202408"/>
                <a:ext cx="12240731" cy="649224"/>
                <a:chOff x="-19045" y="216550"/>
                <a:chExt cx="9180548" cy="649224"/>
              </a:xfrm>
            </p:grpSpPr>
            <p:sp>
              <p:nvSpPr>
                <p:cNvPr id="32" name="フリーフォーム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sp>
              <p:nvSpPr>
                <p:cNvPr id="33" name="フリーフォーム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grpSp>
        </p:grpSp>
      </p:grpSp>
      <p:sp>
        <p:nvSpPr>
          <p:cNvPr id="9" name="タイトル プレースホルダー 8"/>
          <p:cNvSpPr>
            <a:spLocks noGrp="1"/>
          </p:cNvSpPr>
          <p:nvPr>
            <p:ph type="title"/>
          </p:nvPr>
        </p:nvSpPr>
        <p:spPr>
          <a:xfrm>
            <a:off x="457200" y="704088"/>
            <a:ext cx="8229600" cy="1143000"/>
          </a:xfrm>
          <a:prstGeom prst="rect">
            <a:avLst/>
          </a:prstGeom>
        </p:spPr>
        <p:txBody>
          <a:bodyPr vert="horz" lIns="0" rIns="0" bIns="0" rtlCol="0" anchor="b">
            <a:normAutofit/>
          </a:bodyPr>
          <a:lstStyle/>
          <a:p>
            <a:pPr rtl="0"/>
            <a:r>
              <a:rPr lang="ja-JP" altLang="en-US" noProof="0" dirty="0"/>
              <a:t>クリックしてマスター タイトルのスタイルを編集</a:t>
            </a:r>
            <a:endParaRPr kumimoji="0" lang="ja-JP" altLang="en-US" noProof="0" dirty="0"/>
          </a:p>
        </p:txBody>
      </p:sp>
      <p:sp>
        <p:nvSpPr>
          <p:cNvPr id="30" name="テキスト プレースホルダー 29"/>
          <p:cNvSpPr>
            <a:spLocks noGrp="1"/>
          </p:cNvSpPr>
          <p:nvPr>
            <p:ph type="body" idx="1"/>
          </p:nvPr>
        </p:nvSpPr>
        <p:spPr>
          <a:xfrm>
            <a:off x="457200" y="1935480"/>
            <a:ext cx="8229600" cy="4343400"/>
          </a:xfrm>
          <a:prstGeom prst="rect">
            <a:avLst/>
          </a:prstGeom>
        </p:spPr>
        <p:txBody>
          <a:bodyPr vert="horz" rtlCol="0">
            <a:normAutofit/>
          </a:bodyPr>
          <a:lstStyle/>
          <a:p>
            <a:pPr lvl="0" rtl="0" eaLnBrk="1" latinLnBrk="0" hangingPunct="1"/>
            <a:r>
              <a:rPr lang="ja-JP" altLang="en-US" noProof="0" dirty="0"/>
              <a:t>クリックしてマスター テキストのスタイルを編集</a:t>
            </a:r>
          </a:p>
          <a:p>
            <a:pPr lvl="1" rtl="0" eaLnBrk="1" latinLnBrk="0" hangingPunct="1"/>
            <a:r>
              <a:rPr lang="ja-JP" altLang="en-US" noProof="0" dirty="0"/>
              <a:t>第 </a:t>
            </a:r>
            <a:r>
              <a:rPr lang="en-US" altLang="ja-JP" noProof="0" dirty="0"/>
              <a:t>2 </a:t>
            </a:r>
            <a:r>
              <a:rPr lang="ja-JP" altLang="en-US" noProof="0" dirty="0"/>
              <a:t>レベル</a:t>
            </a:r>
          </a:p>
          <a:p>
            <a:pPr lvl="2" rtl="0" eaLnBrk="1" latinLnBrk="0" hangingPunct="1"/>
            <a:r>
              <a:rPr lang="ja-JP" altLang="en-US" noProof="0" dirty="0"/>
              <a:t>第 </a:t>
            </a:r>
            <a:r>
              <a:rPr lang="en-US" altLang="ja-JP" noProof="0" dirty="0"/>
              <a:t>3 </a:t>
            </a:r>
            <a:r>
              <a:rPr lang="ja-JP" altLang="en-US" noProof="0" dirty="0"/>
              <a:t>レベル</a:t>
            </a:r>
          </a:p>
          <a:p>
            <a:pPr lvl="3" rtl="0" eaLnBrk="1" latinLnBrk="0" hangingPunct="1"/>
            <a:r>
              <a:rPr lang="ja-JP" altLang="en-US" noProof="0" dirty="0"/>
              <a:t>第 </a:t>
            </a:r>
            <a:r>
              <a:rPr lang="en-US" altLang="ja-JP" noProof="0" dirty="0"/>
              <a:t>4 </a:t>
            </a:r>
            <a:r>
              <a:rPr lang="ja-JP" altLang="en-US" noProof="0" dirty="0"/>
              <a:t>レベル</a:t>
            </a:r>
          </a:p>
          <a:p>
            <a:pPr lvl="4" rtl="0" eaLnBrk="1" latinLnBrk="0" hangingPunct="1"/>
            <a:r>
              <a:rPr lang="ja-JP" altLang="en-US" noProof="0" dirty="0"/>
              <a:t>第 </a:t>
            </a:r>
            <a:r>
              <a:rPr lang="en-US" altLang="ja-JP" noProof="0" dirty="0"/>
              <a:t>5 </a:t>
            </a:r>
            <a:r>
              <a:rPr lang="ja-JP" altLang="en-US" noProof="0" dirty="0"/>
              <a:t>レベル</a:t>
            </a:r>
          </a:p>
        </p:txBody>
      </p:sp>
      <p:sp>
        <p:nvSpPr>
          <p:cNvPr id="10" name="日付プレースホルダー 9"/>
          <p:cNvSpPr>
            <a:spLocks noGrp="1"/>
          </p:cNvSpPr>
          <p:nvPr>
            <p:ph type="dt" sz="half" idx="2"/>
          </p:nvPr>
        </p:nvSpPr>
        <p:spPr>
          <a:xfrm>
            <a:off x="457200" y="6356352"/>
            <a:ext cx="21336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196E8732-2B4B-4F0A-8362-53F7A7DF2931}" type="datetime4">
              <a:rPr lang="ja-JP" altLang="en-US" smtClean="0"/>
              <a:t>2021年12月7日</a:t>
            </a:fld>
            <a:endParaRPr lang="en-US" dirty="0"/>
          </a:p>
        </p:txBody>
      </p:sp>
      <p:sp>
        <p:nvSpPr>
          <p:cNvPr id="22" name="フッター プレースホルダー 21"/>
          <p:cNvSpPr>
            <a:spLocks noGrp="1"/>
          </p:cNvSpPr>
          <p:nvPr>
            <p:ph type="ftr" sz="quarter" idx="3"/>
          </p:nvPr>
        </p:nvSpPr>
        <p:spPr>
          <a:xfrm>
            <a:off x="2667000" y="6356352"/>
            <a:ext cx="33528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r>
              <a:rPr lang="ja-JP" altLang="en-US" noProof="0" dirty="0"/>
              <a:t>フッターを追加</a:t>
            </a:r>
          </a:p>
        </p:txBody>
      </p:sp>
      <p:sp>
        <p:nvSpPr>
          <p:cNvPr id="18" name="スライド番号プレースホルダー 17"/>
          <p:cNvSpPr>
            <a:spLocks noGrp="1"/>
          </p:cNvSpPr>
          <p:nvPr>
            <p:ph type="sldNum" sz="quarter" idx="4"/>
          </p:nvPr>
        </p:nvSpPr>
        <p:spPr>
          <a:xfrm>
            <a:off x="7924800" y="6356352"/>
            <a:ext cx="762000" cy="365125"/>
          </a:xfrm>
          <a:prstGeom prst="rect">
            <a:avLst/>
          </a:prstGeom>
        </p:spPr>
        <p:txBody>
          <a:bodyPr vert="horz" lIns="0" tIns="0" rIns="0" bIns="0" rtlCol="0" anchor="b"/>
          <a:lstStyle>
            <a:lvl1pPr algn="r"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401CF334-2D5C-4859-84A6-CA7E6E43FAEB}" type="slidenum">
              <a:rPr lang="en-US" altLang="ja-JP" noProof="0" smtClean="0"/>
              <a:pPr/>
              <a:t>‹#›</a:t>
            </a:fld>
            <a:endParaRPr lang="ja-JP" altLang="en-US"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1" sz="5000" b="0" kern="1200">
          <a:ln>
            <a:noFill/>
          </a:ln>
          <a:solidFill>
            <a:schemeClr val="tx2"/>
          </a:solidFill>
          <a:effectLst/>
          <a:latin typeface="Meiryo UI" panose="020B0604030504040204" pitchFamily="50" charset="-128"/>
          <a:ea typeface="Meiryo UI" panose="020B0604030504040204" pitchFamily="50" charset="-128"/>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25566" y="1818836"/>
            <a:ext cx="7851648" cy="1828800"/>
          </a:xfrm>
        </p:spPr>
        <p:txBody>
          <a:bodyPr rtlCol="0">
            <a:normAutofit/>
          </a:bodyPr>
          <a:lstStyle/>
          <a:p>
            <a:pPr algn="ctr">
              <a:lnSpc>
                <a:spcPct val="100000"/>
              </a:lnSpc>
            </a:pPr>
            <a:r>
              <a:rPr lang="ja-JP" altLang="en-US" sz="4000" dirty="0">
                <a:solidFill>
                  <a:schemeClr val="tx1"/>
                </a:solidFill>
              </a:rPr>
              <a:t>日本学生支援機構</a:t>
            </a:r>
            <a:r>
              <a:rPr lang="en-US" altLang="ja-JP" sz="4400" dirty="0">
                <a:solidFill>
                  <a:schemeClr val="tx1"/>
                </a:solidFill>
              </a:rPr>
              <a:t/>
            </a:r>
            <a:br>
              <a:rPr lang="en-US" altLang="ja-JP" sz="4400" dirty="0">
                <a:solidFill>
                  <a:schemeClr val="tx1"/>
                </a:solidFill>
              </a:rPr>
            </a:br>
            <a:r>
              <a:rPr lang="ja-JP" altLang="en-US" sz="5400" dirty="0">
                <a:solidFill>
                  <a:schemeClr val="tx1"/>
                </a:solidFill>
              </a:rPr>
              <a:t>奨学金継続説明会</a:t>
            </a:r>
            <a:endParaRPr lang="ja-JP" altLang="en-US" sz="4000" dirty="0">
              <a:latin typeface="Meiryo UI" panose="020B0604030504040204" pitchFamily="50" charset="-128"/>
              <a:ea typeface="Meiryo UI" panose="020B0604030504040204" pitchFamily="50" charset="-128"/>
            </a:endParaRPr>
          </a:p>
        </p:txBody>
      </p:sp>
      <p:sp>
        <p:nvSpPr>
          <p:cNvPr id="5" name="サブタイトル 4"/>
          <p:cNvSpPr>
            <a:spLocks noGrp="1"/>
          </p:cNvSpPr>
          <p:nvPr>
            <p:ph type="subTitle" idx="1"/>
          </p:nvPr>
        </p:nvSpPr>
        <p:spPr>
          <a:xfrm>
            <a:off x="1173481" y="5462285"/>
            <a:ext cx="7854696" cy="964641"/>
          </a:xfrm>
        </p:spPr>
        <p:txBody>
          <a:bodyPr rtlCol="0">
            <a:normAutofit/>
          </a:bodyPr>
          <a:lstStyle/>
          <a:p>
            <a:r>
              <a:rPr lang="en-US" altLang="ja-JP" sz="1800" dirty="0">
                <a:latin typeface="Meiryo UI" panose="020B0604030504040204" pitchFamily="50" charset="-128"/>
                <a:ea typeface="Meiryo UI" panose="020B0604030504040204" pitchFamily="50" charset="-128"/>
              </a:rPr>
              <a:t>2021</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12</a:t>
            </a:r>
            <a:r>
              <a:rPr lang="ja-JP" altLang="en-US" sz="1800" dirty="0" smtClean="0">
                <a:latin typeface="Meiryo UI" panose="020B0604030504040204" pitchFamily="50" charset="-128"/>
                <a:ea typeface="Meiryo UI" panose="020B0604030504040204" pitchFamily="50" charset="-128"/>
              </a:rPr>
              <a:t>月</a:t>
            </a:r>
            <a:r>
              <a:rPr lang="en-US" altLang="ja-JP" sz="1800" dirty="0" smtClean="0">
                <a:latin typeface="Meiryo UI" panose="020B0604030504040204" pitchFamily="50" charset="-128"/>
                <a:ea typeface="Meiryo UI" panose="020B0604030504040204" pitchFamily="50" charset="-128"/>
              </a:rPr>
              <a:t>2</a:t>
            </a:r>
            <a:r>
              <a:rPr lang="en-US" altLang="ja-JP" sz="1800" dirty="0">
                <a:latin typeface="Meiryo UI" panose="020B0604030504040204" pitchFamily="50" charset="-128"/>
                <a:ea typeface="Meiryo UI" panose="020B0604030504040204" pitchFamily="50" charset="-128"/>
              </a:rPr>
              <a:t>0</a:t>
            </a:r>
            <a:r>
              <a:rPr lang="ja-JP" altLang="en-US" sz="1800" dirty="0" smtClean="0">
                <a:latin typeface="Meiryo UI" panose="020B0604030504040204" pitchFamily="50" charset="-128"/>
                <a:ea typeface="Meiryo UI" panose="020B0604030504040204" pitchFamily="50" charset="-128"/>
              </a:rPr>
              <a:t>日</a:t>
            </a:r>
            <a:r>
              <a:rPr lang="ja-JP" altLang="en-US" sz="1800" dirty="0">
                <a:latin typeface="Meiryo UI" panose="020B0604030504040204" pitchFamily="50" charset="-128"/>
                <a:ea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rPr>
              <a:t>22</a:t>
            </a:r>
            <a:r>
              <a:rPr lang="ja-JP" altLang="en-US" sz="1800" dirty="0" smtClean="0">
                <a:latin typeface="Meiryo UI" panose="020B0604030504040204" pitchFamily="50" charset="-128"/>
                <a:ea typeface="Meiryo UI" panose="020B0604030504040204" pitchFamily="50" charset="-128"/>
              </a:rPr>
              <a:t>日、</a:t>
            </a:r>
            <a:r>
              <a:rPr lang="en-US" altLang="ja-JP" sz="1800" dirty="0" smtClean="0">
                <a:latin typeface="Meiryo UI" panose="020B0604030504040204" pitchFamily="50" charset="-128"/>
                <a:ea typeface="Meiryo UI" panose="020B0604030504040204" pitchFamily="50" charset="-128"/>
              </a:rPr>
              <a:t>24</a:t>
            </a:r>
            <a:r>
              <a:rPr lang="ja-JP" altLang="en-US" sz="1800" dirty="0">
                <a:latin typeface="Meiryo UI" panose="020B0604030504040204" pitchFamily="50" charset="-128"/>
                <a:ea typeface="Meiryo UI" panose="020B0604030504040204" pitchFamily="50" charset="-128"/>
              </a:rPr>
              <a:t>日</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開催時間：</a:t>
            </a:r>
            <a:r>
              <a:rPr lang="en-US" altLang="ja-JP" sz="1800" dirty="0">
                <a:latin typeface="Meiryo UI" panose="020B0604030504040204" pitchFamily="50" charset="-128"/>
                <a:ea typeface="Meiryo UI" panose="020B0604030504040204" pitchFamily="50" charset="-128"/>
              </a:rPr>
              <a:t>12</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15</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13</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00</a:t>
            </a:r>
            <a:endParaRPr lang="en-US" altLang="ja-JP" sz="2000" dirty="0">
              <a:latin typeface="Meiryo UI" panose="020B0604030504040204" pitchFamily="50" charset="-128"/>
              <a:ea typeface="Meiryo UI" panose="020B0604030504040204" pitchFamily="50" charset="-128"/>
            </a:endParaRPr>
          </a:p>
          <a:p>
            <a:pPr rtl="0"/>
            <a:endParaRPr lang="ja-JP" altLang="en-US" dirty="0"/>
          </a:p>
        </p:txBody>
      </p:sp>
      <p:sp>
        <p:nvSpPr>
          <p:cNvPr id="2" name="角丸四角形 1"/>
          <p:cNvSpPr/>
          <p:nvPr/>
        </p:nvSpPr>
        <p:spPr>
          <a:xfrm>
            <a:off x="2983846" y="3866605"/>
            <a:ext cx="3155696" cy="135556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給付奨学</a:t>
            </a:r>
            <a:r>
              <a:rPr kumimoji="1" lang="ja-JP" altLang="en-US" sz="36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金</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a:p>
            <a:pPr algn="ctr"/>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授業料減免</a:t>
            </a: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542925" y="608838"/>
            <a:ext cx="8229600" cy="1143000"/>
          </a:xfrm>
        </p:spPr>
        <p:txBody>
          <a:bodyPr rtlCol="0">
            <a:normAutofit/>
          </a:bodyPr>
          <a:lstStyle/>
          <a:p>
            <a:r>
              <a:rPr lang="ja-JP" altLang="en-US" sz="4000" dirty="0"/>
              <a:t>手続き上の留意点①</a:t>
            </a:r>
            <a:endParaRPr lang="ja" sz="4000" dirty="0"/>
          </a:p>
        </p:txBody>
      </p:sp>
      <p:graphicFrame>
        <p:nvGraphicFramePr>
          <p:cNvPr id="5" name="図表 4"/>
          <p:cNvGraphicFramePr/>
          <p:nvPr>
            <p:extLst>
              <p:ext uri="{D42A27DB-BD31-4B8C-83A1-F6EECF244321}">
                <p14:modId xmlns:p14="http://schemas.microsoft.com/office/powerpoint/2010/main" val="3673454448"/>
              </p:ext>
            </p:extLst>
          </p:nvPr>
        </p:nvGraphicFramePr>
        <p:xfrm>
          <a:off x="641746" y="2108200"/>
          <a:ext cx="8031957" cy="43225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4880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540544" y="494538"/>
            <a:ext cx="8229600" cy="1143000"/>
          </a:xfrm>
        </p:spPr>
        <p:txBody>
          <a:bodyPr rtlCol="0">
            <a:normAutofit/>
          </a:bodyPr>
          <a:lstStyle/>
          <a:p>
            <a:r>
              <a:rPr lang="ja-JP" altLang="en-US" sz="4000" dirty="0"/>
              <a:t>手続き上の留意点②</a:t>
            </a:r>
            <a:endParaRPr lang="ja" sz="4800" dirty="0">
              <a:latin typeface="Meiryo UI" panose="020B0604030504040204" pitchFamily="50" charset="-128"/>
              <a:ea typeface="Meiryo UI" panose="020B0604030504040204" pitchFamily="50" charset="-128"/>
            </a:endParaRPr>
          </a:p>
        </p:txBody>
      </p:sp>
      <p:graphicFrame>
        <p:nvGraphicFramePr>
          <p:cNvPr id="5" name="図表 4"/>
          <p:cNvGraphicFramePr/>
          <p:nvPr>
            <p:extLst>
              <p:ext uri="{D42A27DB-BD31-4B8C-83A1-F6EECF244321}">
                <p14:modId xmlns:p14="http://schemas.microsoft.com/office/powerpoint/2010/main" val="1434712599"/>
              </p:ext>
            </p:extLst>
          </p:nvPr>
        </p:nvGraphicFramePr>
        <p:xfrm>
          <a:off x="667941" y="2044701"/>
          <a:ext cx="7974806" cy="44939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606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26288"/>
            <a:ext cx="8229600" cy="1143000"/>
          </a:xfrm>
        </p:spPr>
        <p:txBody>
          <a:bodyPr>
            <a:noAutofit/>
          </a:bodyPr>
          <a:lstStyle/>
          <a:p>
            <a:r>
              <a:rPr lang="ja-JP" altLang="en-US" sz="4800" dirty="0"/>
              <a:t>適格認定について</a:t>
            </a:r>
            <a:endParaRPr kumimoji="1" lang="ja-JP" altLang="en-US" sz="4400" dirty="0"/>
          </a:p>
        </p:txBody>
      </p:sp>
      <p:graphicFrame>
        <p:nvGraphicFramePr>
          <p:cNvPr id="4" name="図表 3"/>
          <p:cNvGraphicFramePr/>
          <p:nvPr>
            <p:extLst>
              <p:ext uri="{D42A27DB-BD31-4B8C-83A1-F6EECF244321}">
                <p14:modId xmlns:p14="http://schemas.microsoft.com/office/powerpoint/2010/main" val="407453981"/>
              </p:ext>
            </p:extLst>
          </p:nvPr>
        </p:nvGraphicFramePr>
        <p:xfrm>
          <a:off x="447675" y="1930400"/>
          <a:ext cx="8239125" cy="468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2482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46100" y="411988"/>
            <a:ext cx="8229600" cy="1143000"/>
          </a:xfrm>
        </p:spPr>
        <p:txBody>
          <a:bodyPr>
            <a:noAutofit/>
          </a:bodyPr>
          <a:lstStyle/>
          <a:p>
            <a:pPr>
              <a:lnSpc>
                <a:spcPct val="100000"/>
              </a:lnSpc>
            </a:pPr>
            <a:r>
              <a:rPr lang="ja-JP" altLang="en-US" sz="3500" dirty="0"/>
              <a:t>給付奨学金における「警告・廃止」処置の目安</a:t>
            </a:r>
            <a:endParaRPr kumimoji="1" lang="ja-JP" altLang="en-US" sz="3500" dirty="0"/>
          </a:p>
        </p:txBody>
      </p:sp>
      <p:sp>
        <p:nvSpPr>
          <p:cNvPr id="5" name="コンテンツ プレースホルダー 1"/>
          <p:cNvSpPr txBox="1">
            <a:spLocks/>
          </p:cNvSpPr>
          <p:nvPr/>
        </p:nvSpPr>
        <p:spPr>
          <a:xfrm>
            <a:off x="457200" y="1656588"/>
            <a:ext cx="8407400" cy="2470912"/>
          </a:xfrm>
          <a:prstGeom prst="rect">
            <a:avLst/>
          </a:prstGeom>
        </p:spPr>
        <p:txBody>
          <a:bodyPr vert="horz" rtlCol="0">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marL="0" indent="0">
              <a:buNone/>
            </a:pPr>
            <a:endParaRPr lang="en-US" altLang="ja-JP" dirty="0">
              <a:latin typeface="Meiryo UI" panose="020B0604030504040204" pitchFamily="50" charset="-128"/>
              <a:ea typeface="Meiryo UI" panose="020B0604030504040204" pitchFamily="50" charset="-128"/>
            </a:endParaRPr>
          </a:p>
          <a:p>
            <a:pPr marL="274320" lvl="1" indent="-274320">
              <a:buClr>
                <a:schemeClr val="accent3">
                  <a:lumMod val="50000"/>
                </a:schemeClr>
              </a:buClr>
              <a:buSzPct val="95000"/>
            </a:pPr>
            <a:r>
              <a:rPr lang="ja-JP" altLang="en-US" sz="3000" b="1" dirty="0">
                <a:solidFill>
                  <a:srgbClr val="FF0000"/>
                </a:solidFill>
                <a:latin typeface="Meiryo UI" panose="020B0604030504040204" pitchFamily="50" charset="-128"/>
                <a:ea typeface="Meiryo UI" panose="020B0604030504040204" pitchFamily="50" charset="-128"/>
              </a:rPr>
              <a:t>警告</a:t>
            </a:r>
            <a:r>
              <a:rPr lang="en-US" altLang="ja-JP" sz="3000" b="1" dirty="0">
                <a:latin typeface="Meiryo UI" panose="020B0604030504040204" pitchFamily="50" charset="-128"/>
                <a:ea typeface="Meiryo UI" panose="020B0604030504040204" pitchFamily="50" charset="-128"/>
              </a:rPr>
              <a:t>(</a:t>
            </a:r>
            <a:r>
              <a:rPr lang="ja-JP" altLang="en-US" sz="3000" b="1" dirty="0">
                <a:latin typeface="Meiryo UI" panose="020B0604030504040204" pitchFamily="50" charset="-128"/>
                <a:ea typeface="Meiryo UI" panose="020B0604030504040204" pitchFamily="50" charset="-128"/>
              </a:rPr>
              <a:t>次のいずれかに該当するとき</a:t>
            </a:r>
            <a:r>
              <a:rPr lang="en-US" altLang="ja-JP" sz="3000" b="1" dirty="0">
                <a:latin typeface="Meiryo UI" panose="020B0604030504040204" pitchFamily="50" charset="-128"/>
                <a:ea typeface="Meiryo UI" panose="020B0604030504040204" pitchFamily="50" charset="-128"/>
              </a:rPr>
              <a:t>)</a:t>
            </a:r>
            <a:endParaRPr lang="ja-JP" altLang="en-US" sz="3000" b="1"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修得した単位数の合計数が標準修得単位数の６割以下であること</a:t>
            </a:r>
            <a:endParaRPr lang="en-US" altLang="ja-JP" dirty="0">
              <a:latin typeface="Meiryo UI" panose="020B0604030504040204" pitchFamily="50" charset="-128"/>
              <a:ea typeface="Meiryo UI" panose="020B0604030504040204" pitchFamily="50" charset="-128"/>
            </a:endParaRPr>
          </a:p>
          <a:p>
            <a:pPr lvl="1"/>
            <a:r>
              <a:rPr lang="en-US" altLang="ja-JP" dirty="0">
                <a:latin typeface="Meiryo UI" panose="020B0604030504040204" pitchFamily="50" charset="-128"/>
                <a:ea typeface="Meiryo UI" panose="020B0604030504040204" pitchFamily="50" charset="-128"/>
              </a:rPr>
              <a:t>GPA</a:t>
            </a:r>
            <a:r>
              <a:rPr lang="ja-JP" altLang="en-US" dirty="0">
                <a:latin typeface="Meiryo UI" panose="020B0604030504040204" pitchFamily="50" charset="-128"/>
                <a:ea typeface="Meiryo UI" panose="020B0604030504040204" pitchFamily="50" charset="-128"/>
              </a:rPr>
              <a:t>等が属する学科等における下位４分の１の範囲に属すること</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履修科目の授業への出席率が８割以下であること、その他の学修</a:t>
            </a:r>
            <a:endParaRPr lang="en-US" altLang="ja-JP" dirty="0">
              <a:latin typeface="Meiryo UI" panose="020B0604030504040204" pitchFamily="50" charset="-128"/>
              <a:ea typeface="Meiryo UI" panose="020B0604030504040204" pitchFamily="50" charset="-128"/>
            </a:endParaRPr>
          </a:p>
          <a:p>
            <a:pPr marL="393192" lvl="1" indent="0">
              <a:buNone/>
            </a:pPr>
            <a:r>
              <a:rPr lang="ja-JP" altLang="en-US" dirty="0">
                <a:latin typeface="Meiryo UI" panose="020B0604030504040204" pitchFamily="50" charset="-128"/>
                <a:ea typeface="Meiryo UI" panose="020B0604030504040204" pitchFamily="50" charset="-128"/>
              </a:rPr>
              <a:t>　 意欲が低い状況にあると認められること</a:t>
            </a:r>
            <a:endParaRPr lang="en-US" altLang="ja-JP" dirty="0">
              <a:latin typeface="Meiryo UI" panose="020B0604030504040204" pitchFamily="50" charset="-128"/>
              <a:ea typeface="Meiryo UI" panose="020B0604030504040204" pitchFamily="50" charset="-128"/>
            </a:endParaRPr>
          </a:p>
        </p:txBody>
      </p:sp>
      <p:sp>
        <p:nvSpPr>
          <p:cNvPr id="6" name="コンテンツ プレースホルダー 1"/>
          <p:cNvSpPr txBox="1">
            <a:spLocks/>
          </p:cNvSpPr>
          <p:nvPr/>
        </p:nvSpPr>
        <p:spPr>
          <a:xfrm>
            <a:off x="457200" y="3877637"/>
            <a:ext cx="8229600" cy="2826512"/>
          </a:xfrm>
          <a:prstGeom prst="rect">
            <a:avLst/>
          </a:prstGeom>
        </p:spPr>
        <p:txBody>
          <a:bodyPr vert="horz" rtlCol="0">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marL="0" indent="0">
              <a:buNone/>
            </a:pPr>
            <a:endParaRPr lang="en-US" altLang="ja-JP" dirty="0">
              <a:latin typeface="Meiryo UI" panose="020B0604030504040204" pitchFamily="50" charset="-128"/>
              <a:ea typeface="Meiryo UI" panose="020B0604030504040204" pitchFamily="50" charset="-128"/>
            </a:endParaRPr>
          </a:p>
          <a:p>
            <a:pPr marL="274320" lvl="1" indent="-274320">
              <a:buClr>
                <a:schemeClr val="accent3">
                  <a:lumMod val="50000"/>
                </a:schemeClr>
              </a:buClr>
              <a:buSzPct val="95000"/>
            </a:pPr>
            <a:r>
              <a:rPr lang="ja-JP" altLang="en-US" sz="3000" b="1" dirty="0">
                <a:solidFill>
                  <a:srgbClr val="FF0000"/>
                </a:solidFill>
                <a:latin typeface="Meiryo UI" panose="020B0604030504040204" pitchFamily="50" charset="-128"/>
                <a:ea typeface="Meiryo UI" panose="020B0604030504040204" pitchFamily="50" charset="-128"/>
              </a:rPr>
              <a:t>廃止</a:t>
            </a:r>
            <a:r>
              <a:rPr lang="en-US" altLang="ja-JP" sz="3000" b="1" dirty="0">
                <a:latin typeface="Meiryo UI" panose="020B0604030504040204" pitchFamily="50" charset="-128"/>
                <a:ea typeface="Meiryo UI" panose="020B0604030504040204" pitchFamily="50" charset="-128"/>
              </a:rPr>
              <a:t>(</a:t>
            </a:r>
            <a:r>
              <a:rPr lang="ja-JP" altLang="en-US" sz="3000" b="1" dirty="0">
                <a:latin typeface="Meiryo UI" panose="020B0604030504040204" pitchFamily="50" charset="-128"/>
                <a:ea typeface="Meiryo UI" panose="020B0604030504040204" pitchFamily="50" charset="-128"/>
              </a:rPr>
              <a:t>次のいずれかに該当するとき</a:t>
            </a:r>
            <a:r>
              <a:rPr lang="en-US" altLang="ja-JP" sz="3000" b="1" dirty="0">
                <a:latin typeface="Meiryo UI" panose="020B0604030504040204" pitchFamily="50" charset="-128"/>
                <a:ea typeface="Meiryo UI" panose="020B0604030504040204" pitchFamily="50" charset="-128"/>
              </a:rPr>
              <a:t>)</a:t>
            </a:r>
            <a:endParaRPr lang="ja-JP" altLang="en-US" sz="3000" b="1"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修業年限で卒業又は修了できないことが確定したこと</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修得した単位数の合計数が標準単位数の５割以下であること</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履修科目の授業への出席率が５割以下であること、その他の学修</a:t>
            </a:r>
            <a:endParaRPr lang="en-US" altLang="ja-JP" dirty="0">
              <a:latin typeface="Meiryo UI" panose="020B0604030504040204" pitchFamily="50" charset="-128"/>
              <a:ea typeface="Meiryo UI" panose="020B0604030504040204" pitchFamily="50" charset="-128"/>
            </a:endParaRPr>
          </a:p>
          <a:p>
            <a:pPr marL="393192" lvl="1" indent="0">
              <a:buNone/>
            </a:pPr>
            <a:r>
              <a:rPr lang="ja-JP" altLang="en-US" dirty="0">
                <a:latin typeface="Meiryo UI" panose="020B0604030504040204" pitchFamily="50" charset="-128"/>
                <a:ea typeface="Meiryo UI" panose="020B0604030504040204" pitchFamily="50" charset="-128"/>
              </a:rPr>
              <a:t>　 意欲が低い著しく低い状況にあると認められること</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警告の区分に該当する学業成績に連続して該当すること</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85330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1715" y="573460"/>
            <a:ext cx="8229600" cy="1143000"/>
          </a:xfrm>
        </p:spPr>
        <p:txBody>
          <a:bodyPr>
            <a:normAutofit fontScale="90000"/>
          </a:bodyPr>
          <a:lstStyle/>
          <a:p>
            <a:r>
              <a:rPr kumimoji="1" lang="ja-JP" altLang="en-US" dirty="0"/>
              <a:t>授業料減免の継続手続きについて</a:t>
            </a:r>
          </a:p>
        </p:txBody>
      </p:sp>
      <p:sp>
        <p:nvSpPr>
          <p:cNvPr id="3" name="コンテンツ プレースホルダー 2"/>
          <p:cNvSpPr>
            <a:spLocks noGrp="1"/>
          </p:cNvSpPr>
          <p:nvPr>
            <p:ph idx="1"/>
          </p:nvPr>
        </p:nvSpPr>
        <p:spPr>
          <a:xfrm>
            <a:off x="357414" y="2198914"/>
            <a:ext cx="8458201" cy="4267199"/>
          </a:xfrm>
        </p:spPr>
        <p:txBody>
          <a:bodyPr>
            <a:normAutofit/>
          </a:bodyPr>
          <a:lstStyle/>
          <a:p>
            <a:r>
              <a:rPr lang="ja-JP" altLang="en-US" sz="2800" b="1" dirty="0">
                <a:latin typeface="Meiryo UI" panose="020B0604030504040204" pitchFamily="50" charset="-128"/>
                <a:ea typeface="Meiryo UI" panose="020B0604030504040204" pitchFamily="50" charset="-128"/>
              </a:rPr>
              <a:t>以下の３つの手続きが必要です。</a:t>
            </a:r>
            <a:endParaRPr lang="en-US" altLang="ja-JP" sz="2800" b="1" dirty="0">
              <a:latin typeface="Meiryo UI" panose="020B0604030504040204" pitchFamily="50" charset="-128"/>
              <a:ea typeface="Meiryo UI" panose="020B0604030504040204" pitchFamily="50" charset="-128"/>
            </a:endParaRPr>
          </a:p>
          <a:p>
            <a:pPr marL="0" indent="0">
              <a:lnSpc>
                <a:spcPct val="120000"/>
              </a:lnSpc>
              <a:buNone/>
            </a:pPr>
            <a:endParaRPr lang="en-US" altLang="ja-JP" sz="900" b="1" dirty="0">
              <a:latin typeface="Meiryo UI" panose="020B0604030504040204" pitchFamily="50" charset="-128"/>
              <a:ea typeface="Meiryo UI" panose="020B0604030504040204" pitchFamily="50" charset="-128"/>
            </a:endParaRPr>
          </a:p>
          <a:p>
            <a:pPr marL="0" indent="0">
              <a:lnSpc>
                <a:spcPct val="120000"/>
              </a:lnSpc>
              <a:buNone/>
            </a:pPr>
            <a:endParaRPr lang="en-US" altLang="ja-JP" sz="900" b="1" dirty="0">
              <a:latin typeface="Meiryo UI" panose="020B0604030504040204" pitchFamily="50" charset="-128"/>
              <a:ea typeface="Meiryo UI" panose="020B0604030504040204" pitchFamily="50" charset="-128"/>
            </a:endParaRPr>
          </a:p>
          <a:p>
            <a:pPr marL="0" indent="0">
              <a:lnSpc>
                <a:spcPct val="120000"/>
              </a:lnSpc>
              <a:buNone/>
            </a:pPr>
            <a:endParaRPr lang="en-US" altLang="ja-JP" sz="900" b="1" dirty="0">
              <a:latin typeface="Meiryo UI" panose="020B0604030504040204" pitchFamily="50" charset="-128"/>
              <a:ea typeface="Meiryo UI" panose="020B0604030504040204" pitchFamily="50" charset="-128"/>
            </a:endParaRPr>
          </a:p>
          <a:p>
            <a:pPr marL="0" indent="0">
              <a:lnSpc>
                <a:spcPct val="120000"/>
              </a:lnSpc>
              <a:buNone/>
            </a:pPr>
            <a:r>
              <a:rPr lang="ja-JP" altLang="en-US" sz="2400" b="1" dirty="0">
                <a:latin typeface="Meiryo UI" panose="020B0604030504040204" pitchFamily="50" charset="-128"/>
                <a:ea typeface="Meiryo UI" panose="020B0604030504040204" pitchFamily="50" charset="-128"/>
              </a:rPr>
              <a:t>➀「大学等における修学の支援に関する法律による授業料減免の</a:t>
            </a:r>
            <a:endParaRPr lang="en-US" altLang="ja-JP" sz="2400" b="1" dirty="0">
              <a:latin typeface="Meiryo UI" panose="020B0604030504040204" pitchFamily="50" charset="-128"/>
              <a:ea typeface="Meiryo UI" panose="020B0604030504040204" pitchFamily="50" charset="-128"/>
            </a:endParaRPr>
          </a:p>
          <a:p>
            <a:pPr marL="0" indent="0">
              <a:lnSpc>
                <a:spcPct val="120000"/>
              </a:lnSpc>
              <a:buNone/>
            </a:pPr>
            <a:r>
              <a:rPr lang="en-US" altLang="ja-JP" sz="2400" b="1" dirty="0">
                <a:latin typeface="Meiryo UI" panose="020B0604030504040204" pitchFamily="50" charset="-128"/>
                <a:ea typeface="Meiryo UI" panose="020B0604030504040204" pitchFamily="50" charset="-128"/>
              </a:rPr>
              <a:t>    </a:t>
            </a:r>
            <a:r>
              <a:rPr lang="ja-JP" altLang="en-US" sz="2400" b="1" dirty="0">
                <a:latin typeface="Meiryo UI" panose="020B0604030504040204" pitchFamily="50" charset="-128"/>
                <a:ea typeface="Meiryo UI" panose="020B0604030504040204" pitchFamily="50" charset="-128"/>
              </a:rPr>
              <a:t>対象者の認定の継続に関する申請書」</a:t>
            </a:r>
            <a:endParaRPr lang="en-US" altLang="ja-JP" sz="2800" b="1" dirty="0">
              <a:latin typeface="Meiryo UI" panose="020B0604030504040204" pitchFamily="50" charset="-128"/>
              <a:ea typeface="Meiryo UI" panose="020B0604030504040204" pitchFamily="50" charset="-128"/>
            </a:endParaRPr>
          </a:p>
          <a:p>
            <a:pPr marL="0" indent="0">
              <a:lnSpc>
                <a:spcPct val="120000"/>
              </a:lnSpc>
              <a:buNone/>
            </a:pPr>
            <a:r>
              <a:rPr lang="ja-JP" altLang="en-US" sz="2400" b="1" dirty="0">
                <a:latin typeface="Meiryo UI" panose="020B0604030504040204" pitchFamily="50" charset="-128"/>
                <a:ea typeface="Meiryo UI" panose="020B0604030504040204" pitchFamily="50" charset="-128"/>
              </a:rPr>
              <a:t>➁「授業料分納等申請書」</a:t>
            </a:r>
            <a:endParaRPr lang="en-US" altLang="ja-JP" sz="2400" b="1" dirty="0">
              <a:latin typeface="Meiryo UI" panose="020B0604030504040204" pitchFamily="50" charset="-128"/>
              <a:ea typeface="Meiryo UI" panose="020B0604030504040204" pitchFamily="50" charset="-128"/>
            </a:endParaRPr>
          </a:p>
          <a:p>
            <a:pPr marL="0" indent="0">
              <a:lnSpc>
                <a:spcPct val="120000"/>
              </a:lnSpc>
              <a:buNone/>
            </a:pPr>
            <a:r>
              <a:rPr lang="ja-JP" altLang="en-US" sz="2400" b="1" dirty="0">
                <a:latin typeface="Meiryo UI" panose="020B0604030504040204" pitchFamily="50" charset="-128"/>
                <a:ea typeface="Meiryo UI" panose="020B0604030504040204" pitchFamily="50" charset="-128"/>
              </a:rPr>
              <a:t>➂</a:t>
            </a:r>
            <a:r>
              <a:rPr lang="en-US" altLang="ja-JP" sz="2400" b="1" dirty="0">
                <a:latin typeface="Meiryo UI" panose="020B0604030504040204" pitchFamily="50" charset="-128"/>
                <a:ea typeface="Meiryo UI" panose="020B0604030504040204" pitchFamily="50" charset="-128"/>
              </a:rPr>
              <a:t>Google</a:t>
            </a:r>
            <a:r>
              <a:rPr lang="ja-JP" altLang="en-US" sz="2400" b="1" dirty="0">
                <a:latin typeface="Meiryo UI" panose="020B0604030504040204" pitchFamily="50" charset="-128"/>
                <a:ea typeface="Meiryo UI" panose="020B0604030504040204" pitchFamily="50" charset="-128"/>
              </a:rPr>
              <a:t>フォームから「学修意欲の確認レポート」の提出</a:t>
            </a:r>
            <a:endParaRPr lang="en-US" altLang="ja-JP" sz="2400" b="1" dirty="0">
              <a:latin typeface="Meiryo UI" panose="020B0604030504040204" pitchFamily="50" charset="-128"/>
              <a:ea typeface="Meiryo UI" panose="020B0604030504040204" pitchFamily="50" charset="-128"/>
            </a:endParaRPr>
          </a:p>
          <a:p>
            <a:pPr marL="0" indent="0">
              <a:buNone/>
            </a:pPr>
            <a:r>
              <a:rPr lang="ja-JP" altLang="en-US" sz="2200" dirty="0">
                <a:latin typeface="Meiryo UI" panose="020B0604030504040204" pitchFamily="50" charset="-128"/>
                <a:ea typeface="Meiryo UI" panose="020B0604030504040204" pitchFamily="50" charset="-128"/>
              </a:rPr>
              <a:t>　　　</a:t>
            </a:r>
            <a:r>
              <a:rPr lang="en-US" altLang="ja-JP" sz="2200" dirty="0">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提出時期なったら学校が付与しているメールアドレスに提出用フォー</a:t>
            </a:r>
            <a:endParaRPr lang="en-US" altLang="ja-JP" sz="2200" dirty="0">
              <a:latin typeface="Meiryo UI" panose="020B0604030504040204" pitchFamily="50" charset="-128"/>
              <a:ea typeface="Meiryo UI" panose="020B0604030504040204" pitchFamily="50" charset="-128"/>
            </a:endParaRPr>
          </a:p>
          <a:p>
            <a:pPr marL="0" indent="0">
              <a:buNone/>
            </a:pPr>
            <a:r>
              <a:rPr lang="ja-JP" altLang="en-US" sz="2200" dirty="0">
                <a:latin typeface="Meiryo UI" panose="020B0604030504040204" pitchFamily="50" charset="-128"/>
                <a:ea typeface="Meiryo UI" panose="020B0604030504040204" pitchFamily="50" charset="-128"/>
              </a:rPr>
              <a:t>　　　　 ムを送信しますので、期限までにご提出ください。</a:t>
            </a:r>
            <a:endParaRPr lang="en-US" altLang="ja-JP" sz="2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55114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17931" y="914400"/>
            <a:ext cx="4297316" cy="5716610"/>
          </a:xfrm>
          <a:prstGeom prst="rect">
            <a:avLst/>
          </a:prstGeom>
          <a:solidFill>
            <a:schemeClr val="bg1"/>
          </a:solidFill>
          <a:ln w="31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8" name="正方形/長方形 7"/>
          <p:cNvSpPr/>
          <p:nvPr/>
        </p:nvSpPr>
        <p:spPr>
          <a:xfrm>
            <a:off x="4646751" y="914400"/>
            <a:ext cx="4297316" cy="5716610"/>
          </a:xfrm>
          <a:prstGeom prst="rect">
            <a:avLst/>
          </a:prstGeom>
          <a:solidFill>
            <a:schemeClr val="bg1"/>
          </a:solidFill>
          <a:ln w="31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2" name="テキスト ボックス 11"/>
          <p:cNvSpPr txBox="1"/>
          <p:nvPr/>
        </p:nvSpPr>
        <p:spPr>
          <a:xfrm>
            <a:off x="3187337" y="545068"/>
            <a:ext cx="1172575" cy="369332"/>
          </a:xfrm>
          <a:prstGeom prst="rect">
            <a:avLst/>
          </a:prstGeom>
          <a:noFill/>
          <a:ln>
            <a:noFill/>
          </a:ln>
        </p:spPr>
        <p:txBody>
          <a:bodyPr wrap="square" rtlCol="0">
            <a:spAutoFit/>
          </a:bodyPr>
          <a:lstStyle/>
          <a:p>
            <a:r>
              <a:rPr kumimoji="1" lang="ja-JP" altLang="en-US" b="1" dirty="0"/>
              <a:t>➀</a:t>
            </a:r>
            <a:r>
              <a:rPr kumimoji="1" lang="ja-JP" altLang="en-US" b="1" dirty="0">
                <a:latin typeface="Meiryo UI" panose="020B0604030504040204" pitchFamily="50" charset="-128"/>
                <a:ea typeface="Meiryo UI" panose="020B0604030504040204" pitchFamily="50" charset="-128"/>
              </a:rPr>
              <a:t>記入例</a:t>
            </a:r>
          </a:p>
        </p:txBody>
      </p:sp>
      <p:sp>
        <p:nvSpPr>
          <p:cNvPr id="13" name="テキスト ボックス 12"/>
          <p:cNvSpPr txBox="1"/>
          <p:nvPr/>
        </p:nvSpPr>
        <p:spPr>
          <a:xfrm>
            <a:off x="7811590" y="545068"/>
            <a:ext cx="1132478" cy="369332"/>
          </a:xfrm>
          <a:prstGeom prst="rect">
            <a:avLst/>
          </a:prstGeom>
          <a:noFill/>
          <a:ln>
            <a:noFill/>
          </a:ln>
        </p:spPr>
        <p:txBody>
          <a:bodyPr wrap="square" rtlCol="0">
            <a:spAutoFit/>
          </a:bodyPr>
          <a:lstStyle/>
          <a:p>
            <a:r>
              <a:rPr kumimoji="1" lang="ja-JP" altLang="en-US" b="1" dirty="0"/>
              <a:t>➁</a:t>
            </a:r>
            <a:r>
              <a:rPr kumimoji="1" lang="ja-JP" altLang="en-US" b="1" dirty="0">
                <a:latin typeface="Meiryo UI" panose="020B0604030504040204" pitchFamily="50" charset="-128"/>
                <a:ea typeface="Meiryo UI" panose="020B0604030504040204" pitchFamily="50" charset="-128"/>
              </a:rPr>
              <a:t>記入例</a:t>
            </a:r>
          </a:p>
        </p:txBody>
      </p:sp>
      <p:pic>
        <p:nvPicPr>
          <p:cNvPr id="3" name="図 2">
            <a:extLst>
              <a:ext uri="{FF2B5EF4-FFF2-40B4-BE49-F238E27FC236}">
                <a16:creationId xmlns:a16="http://schemas.microsoft.com/office/drawing/2014/main" id="{E43A2C68-EEFE-49F0-A708-B08ADADA277C}"/>
              </a:ext>
            </a:extLst>
          </p:cNvPr>
          <p:cNvPicPr>
            <a:picLocks noChangeAspect="1"/>
          </p:cNvPicPr>
          <p:nvPr/>
        </p:nvPicPr>
        <p:blipFill>
          <a:blip r:embed="rId2"/>
          <a:stretch>
            <a:fillRect/>
          </a:stretch>
        </p:blipFill>
        <p:spPr>
          <a:xfrm>
            <a:off x="165100" y="1283732"/>
            <a:ext cx="4223528" cy="5146655"/>
          </a:xfrm>
          <a:prstGeom prst="rect">
            <a:avLst/>
          </a:prstGeom>
        </p:spPr>
      </p:pic>
      <p:pic>
        <p:nvPicPr>
          <p:cNvPr id="5" name="図 4"/>
          <p:cNvPicPr>
            <a:picLocks noChangeAspect="1"/>
          </p:cNvPicPr>
          <p:nvPr/>
        </p:nvPicPr>
        <p:blipFill>
          <a:blip r:embed="rId3"/>
          <a:stretch>
            <a:fillRect/>
          </a:stretch>
        </p:blipFill>
        <p:spPr>
          <a:xfrm>
            <a:off x="4749235" y="992414"/>
            <a:ext cx="4099490" cy="5560785"/>
          </a:xfrm>
          <a:prstGeom prst="rect">
            <a:avLst/>
          </a:prstGeom>
        </p:spPr>
      </p:pic>
    </p:spTree>
    <p:extLst>
      <p:ext uri="{BB962C8B-B14F-4D97-AF65-F5344CB8AC3E}">
        <p14:creationId xmlns:p14="http://schemas.microsoft.com/office/powerpoint/2010/main" val="201864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43112" y="2271920"/>
            <a:ext cx="8458201" cy="1881052"/>
          </a:xfrm>
        </p:spPr>
        <p:txBody>
          <a:bodyPr>
            <a:normAutofit/>
          </a:bodyPr>
          <a:lstStyle/>
          <a:p>
            <a:pPr marL="0" indent="0">
              <a:buNone/>
            </a:pPr>
            <a:r>
              <a:rPr lang="ja-JP" altLang="en-US" sz="2800" b="1" dirty="0">
                <a:latin typeface="Meiryo UI" panose="020B0604030504040204" pitchFamily="50" charset="-128"/>
                <a:ea typeface="Meiryo UI" panose="020B0604030504040204" pitchFamily="50" charset="-128"/>
              </a:rPr>
              <a:t>  </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提出期間</a:t>
            </a:r>
            <a:r>
              <a:rPr lang="en-US" altLang="ja-JP" sz="2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提出時期が異なりますのでご注意ください</a:t>
            </a:r>
            <a:endParaRPr lang="en-US" altLang="ja-JP" sz="1800" b="1" dirty="0">
              <a:latin typeface="Meiryo UI" panose="020B0604030504040204" pitchFamily="50" charset="-128"/>
              <a:ea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rPr>
              <a:t>①</a:t>
            </a:r>
            <a:r>
              <a:rPr lang="ja-JP" altLang="en-US" sz="2000" b="1" dirty="0">
                <a:latin typeface="Meiryo UI" panose="020B0604030504040204" pitchFamily="50" charset="-128"/>
                <a:ea typeface="Meiryo UI" panose="020B0604030504040204" pitchFamily="50" charset="-128"/>
              </a:rPr>
              <a:t>➁・・・</a:t>
            </a:r>
            <a:r>
              <a:rPr lang="en-US" altLang="ja-JP" sz="2000" b="1" dirty="0">
                <a:solidFill>
                  <a:srgbClr val="FF0000"/>
                </a:solidFill>
                <a:latin typeface="Meiryo UI" panose="020B0604030504040204" pitchFamily="50" charset="-128"/>
                <a:ea typeface="Meiryo UI" panose="020B0604030504040204" pitchFamily="50" charset="-128"/>
              </a:rPr>
              <a:t>2021</a:t>
            </a:r>
            <a:r>
              <a:rPr lang="ja-JP" altLang="en-US" sz="2000" b="1" dirty="0">
                <a:solidFill>
                  <a:srgbClr val="FF0000"/>
                </a:solidFill>
                <a:latin typeface="Meiryo UI" panose="020B0604030504040204" pitchFamily="50" charset="-128"/>
                <a:ea typeface="Meiryo UI" panose="020B0604030504040204" pitchFamily="50" charset="-128"/>
              </a:rPr>
              <a:t>年</a:t>
            </a:r>
            <a:r>
              <a:rPr lang="en-US" altLang="ja-JP" sz="2000" b="1" dirty="0">
                <a:solidFill>
                  <a:srgbClr val="FF0000"/>
                </a:solidFill>
                <a:latin typeface="Meiryo UI" panose="020B0604030504040204" pitchFamily="50" charset="-128"/>
                <a:ea typeface="Meiryo UI" panose="020B0604030504040204" pitchFamily="50" charset="-128"/>
              </a:rPr>
              <a:t>12</a:t>
            </a:r>
            <a:r>
              <a:rPr lang="ja-JP" altLang="en-US" sz="2000" b="1" dirty="0" smtClean="0">
                <a:solidFill>
                  <a:srgbClr val="FF0000"/>
                </a:solidFill>
                <a:latin typeface="Meiryo UI" panose="020B0604030504040204" pitchFamily="50" charset="-128"/>
                <a:ea typeface="Meiryo UI" panose="020B0604030504040204" pitchFamily="50" charset="-128"/>
              </a:rPr>
              <a:t>月</a:t>
            </a:r>
            <a:r>
              <a:rPr lang="en-US" altLang="ja-JP" sz="2000" b="1" dirty="0" smtClean="0">
                <a:solidFill>
                  <a:srgbClr val="FF0000"/>
                </a:solidFill>
                <a:latin typeface="Meiryo UI" panose="020B0604030504040204" pitchFamily="50" charset="-128"/>
                <a:ea typeface="Meiryo UI" panose="020B0604030504040204" pitchFamily="50" charset="-128"/>
              </a:rPr>
              <a:t>2</a:t>
            </a:r>
            <a:r>
              <a:rPr lang="en-US" altLang="ja-JP" sz="2000" b="1" dirty="0">
                <a:solidFill>
                  <a:srgbClr val="FF0000"/>
                </a:solidFill>
                <a:latin typeface="Meiryo UI" panose="020B0604030504040204" pitchFamily="50" charset="-128"/>
                <a:ea typeface="Meiryo UI" panose="020B0604030504040204" pitchFamily="50" charset="-128"/>
              </a:rPr>
              <a:t>0</a:t>
            </a:r>
            <a:r>
              <a:rPr lang="ja-JP" altLang="en-US" sz="2000" b="1" dirty="0" smtClean="0">
                <a:solidFill>
                  <a:srgbClr val="FF0000"/>
                </a:solidFill>
                <a:latin typeface="Meiryo UI" panose="020B0604030504040204" pitchFamily="50" charset="-128"/>
                <a:ea typeface="Meiryo UI" panose="020B0604030504040204" pitchFamily="50" charset="-128"/>
              </a:rPr>
              <a:t>日（月）</a:t>
            </a:r>
            <a:r>
              <a:rPr lang="en-US" altLang="ja-JP" sz="2000" b="1" dirty="0">
                <a:solidFill>
                  <a:srgbClr val="FF0000"/>
                </a:solidFill>
                <a:latin typeface="Meiryo UI" panose="020B0604030504040204" pitchFamily="50" charset="-128"/>
                <a:ea typeface="Meiryo UI" panose="020B0604030504040204" pitchFamily="50" charset="-128"/>
              </a:rPr>
              <a:t>~2022</a:t>
            </a:r>
            <a:r>
              <a:rPr lang="ja-JP" altLang="en-US" sz="2000" b="1" dirty="0">
                <a:solidFill>
                  <a:srgbClr val="FF0000"/>
                </a:solidFill>
                <a:latin typeface="Meiryo UI" panose="020B0604030504040204" pitchFamily="50" charset="-128"/>
                <a:ea typeface="Meiryo UI" panose="020B0604030504040204" pitchFamily="50" charset="-128"/>
              </a:rPr>
              <a:t>年</a:t>
            </a:r>
            <a:r>
              <a:rPr lang="en-US" altLang="ja-JP" sz="2000" b="1" dirty="0">
                <a:solidFill>
                  <a:srgbClr val="FF0000"/>
                </a:solidFill>
                <a:latin typeface="Meiryo UI" panose="020B0604030504040204" pitchFamily="50" charset="-128"/>
                <a:ea typeface="Meiryo UI" panose="020B0604030504040204" pitchFamily="50" charset="-128"/>
              </a:rPr>
              <a:t>1</a:t>
            </a:r>
            <a:r>
              <a:rPr lang="ja-JP" altLang="en-US" sz="2000" b="1" dirty="0">
                <a:solidFill>
                  <a:srgbClr val="FF0000"/>
                </a:solidFill>
                <a:latin typeface="Meiryo UI" panose="020B0604030504040204" pitchFamily="50" charset="-128"/>
                <a:ea typeface="Meiryo UI" panose="020B0604030504040204" pitchFamily="50" charset="-128"/>
              </a:rPr>
              <a:t>月</a:t>
            </a:r>
            <a:r>
              <a:rPr lang="en-US" altLang="ja-JP" sz="2000" b="1" dirty="0">
                <a:solidFill>
                  <a:srgbClr val="FF0000"/>
                </a:solidFill>
                <a:latin typeface="Meiryo UI" panose="020B0604030504040204" pitchFamily="50" charset="-128"/>
                <a:ea typeface="Meiryo UI" panose="020B0604030504040204" pitchFamily="50" charset="-128"/>
              </a:rPr>
              <a:t>21</a:t>
            </a:r>
            <a:r>
              <a:rPr lang="ja-JP" altLang="en-US" sz="2000" b="1" dirty="0">
                <a:solidFill>
                  <a:srgbClr val="FF0000"/>
                </a:solidFill>
                <a:latin typeface="Meiryo UI" panose="020B0604030504040204" pitchFamily="50" charset="-128"/>
                <a:ea typeface="Meiryo UI" panose="020B0604030504040204" pitchFamily="50" charset="-128"/>
              </a:rPr>
              <a:t>（金）</a:t>
            </a:r>
            <a:r>
              <a:rPr lang="en-US" altLang="ja-JP" sz="2000" b="1" dirty="0">
                <a:solidFill>
                  <a:srgbClr val="FF0000"/>
                </a:solidFill>
                <a:latin typeface="Meiryo UI" panose="020B0604030504040204" pitchFamily="50" charset="-128"/>
                <a:ea typeface="Meiryo UI" panose="020B0604030504040204" pitchFamily="50" charset="-128"/>
              </a:rPr>
              <a:t>17</a:t>
            </a:r>
            <a:r>
              <a:rPr lang="ja-JP" altLang="en-US" sz="2000" b="1" dirty="0">
                <a:solidFill>
                  <a:srgbClr val="FF0000"/>
                </a:solidFill>
                <a:latin typeface="Meiryo UI" panose="020B0604030504040204" pitchFamily="50" charset="-128"/>
                <a:ea typeface="Meiryo UI" panose="020B0604030504040204" pitchFamily="50" charset="-128"/>
              </a:rPr>
              <a:t>：</a:t>
            </a:r>
            <a:r>
              <a:rPr lang="en-US" altLang="ja-JP" sz="2000" b="1" dirty="0">
                <a:solidFill>
                  <a:srgbClr val="FF0000"/>
                </a:solidFill>
                <a:latin typeface="Meiryo UI" panose="020B0604030504040204" pitchFamily="50" charset="-128"/>
                <a:ea typeface="Meiryo UI" panose="020B0604030504040204" pitchFamily="50" charset="-128"/>
              </a:rPr>
              <a:t>00</a:t>
            </a:r>
            <a:r>
              <a:rPr lang="ja-JP" altLang="en-US" sz="2000" b="1" dirty="0">
                <a:latin typeface="Meiryo UI" panose="020B0604030504040204" pitchFamily="50" charset="-128"/>
                <a:ea typeface="Meiryo UI" panose="020B0604030504040204" pitchFamily="50" charset="-128"/>
              </a:rPr>
              <a:t>　厳守</a:t>
            </a:r>
            <a:endParaRPr lang="en-US" altLang="ja-JP" sz="2000" b="1" dirty="0">
              <a:latin typeface="Meiryo UI" panose="020B0604030504040204" pitchFamily="50" charset="-128"/>
              <a:ea typeface="Meiryo UI" panose="020B0604030504040204" pitchFamily="50" charset="-128"/>
            </a:endParaRPr>
          </a:p>
          <a:p>
            <a:pPr marL="0" indent="0">
              <a:buNone/>
            </a:pPr>
            <a:r>
              <a:rPr kumimoji="1" lang="ja-JP" altLang="en-US" sz="2800" b="1"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➂・・・</a:t>
            </a:r>
            <a:r>
              <a:rPr lang="en-US" altLang="ja-JP" sz="2000" b="1" dirty="0">
                <a:solidFill>
                  <a:srgbClr val="FF0000"/>
                </a:solidFill>
                <a:latin typeface="Meiryo UI" panose="020B0604030504040204" pitchFamily="50" charset="-128"/>
                <a:ea typeface="Meiryo UI" panose="020B0604030504040204" pitchFamily="50" charset="-128"/>
              </a:rPr>
              <a:t>2022</a:t>
            </a:r>
            <a:r>
              <a:rPr lang="ja-JP" altLang="en-US" sz="2000" b="1" dirty="0">
                <a:solidFill>
                  <a:srgbClr val="FF0000"/>
                </a:solidFill>
                <a:latin typeface="Meiryo UI" panose="020B0604030504040204" pitchFamily="50" charset="-128"/>
                <a:ea typeface="Meiryo UI" panose="020B0604030504040204" pitchFamily="50" charset="-128"/>
              </a:rPr>
              <a:t>年</a:t>
            </a:r>
            <a:r>
              <a:rPr lang="en-US" altLang="ja-JP" sz="2000" b="1" dirty="0">
                <a:solidFill>
                  <a:srgbClr val="FF0000"/>
                </a:solidFill>
                <a:latin typeface="Meiryo UI" panose="020B0604030504040204" pitchFamily="50" charset="-128"/>
                <a:ea typeface="Meiryo UI" panose="020B0604030504040204" pitchFamily="50" charset="-128"/>
              </a:rPr>
              <a:t>1</a:t>
            </a:r>
            <a:r>
              <a:rPr lang="ja-JP" altLang="en-US" sz="2000" b="1" dirty="0">
                <a:solidFill>
                  <a:srgbClr val="FF0000"/>
                </a:solidFill>
                <a:latin typeface="Meiryo UI" panose="020B0604030504040204" pitchFamily="50" charset="-128"/>
                <a:ea typeface="Meiryo UI" panose="020B0604030504040204" pitchFamily="50" charset="-128"/>
              </a:rPr>
              <a:t>月</a:t>
            </a:r>
            <a:r>
              <a:rPr lang="en-US" altLang="ja-JP" sz="2000" b="1" dirty="0" smtClean="0">
                <a:solidFill>
                  <a:srgbClr val="FF0000"/>
                </a:solidFill>
                <a:latin typeface="Meiryo UI" panose="020B0604030504040204" pitchFamily="50" charset="-128"/>
                <a:ea typeface="Meiryo UI" panose="020B0604030504040204" pitchFamily="50" charset="-128"/>
              </a:rPr>
              <a:t>17</a:t>
            </a:r>
            <a:r>
              <a:rPr lang="ja-JP" altLang="en-US" sz="2000" b="1" dirty="0" smtClean="0">
                <a:solidFill>
                  <a:srgbClr val="FF0000"/>
                </a:solidFill>
                <a:latin typeface="Meiryo UI" panose="020B0604030504040204" pitchFamily="50" charset="-128"/>
                <a:ea typeface="Meiryo UI" panose="020B0604030504040204" pitchFamily="50" charset="-128"/>
              </a:rPr>
              <a:t>日（</a:t>
            </a:r>
            <a:r>
              <a:rPr lang="ja-JP" altLang="en-US" sz="2000" b="1" dirty="0">
                <a:solidFill>
                  <a:srgbClr val="FF0000"/>
                </a:solidFill>
                <a:latin typeface="Meiryo UI" panose="020B0604030504040204" pitchFamily="50" charset="-128"/>
                <a:ea typeface="Meiryo UI" panose="020B0604030504040204" pitchFamily="50" charset="-128"/>
              </a:rPr>
              <a:t>月）</a:t>
            </a:r>
            <a:r>
              <a:rPr lang="en-US" altLang="ja-JP" sz="2000" b="1" dirty="0">
                <a:solidFill>
                  <a:srgbClr val="FF0000"/>
                </a:solidFill>
                <a:latin typeface="Meiryo UI" panose="020B0604030504040204" pitchFamily="50" charset="-128"/>
                <a:ea typeface="Meiryo UI" panose="020B0604030504040204" pitchFamily="50" charset="-128"/>
              </a:rPr>
              <a:t>~2022</a:t>
            </a:r>
            <a:r>
              <a:rPr lang="ja-JP" altLang="en-US" sz="2000" b="1" dirty="0">
                <a:solidFill>
                  <a:srgbClr val="FF0000"/>
                </a:solidFill>
                <a:latin typeface="Meiryo UI" panose="020B0604030504040204" pitchFamily="50" charset="-128"/>
                <a:ea typeface="Meiryo UI" panose="020B0604030504040204" pitchFamily="50" charset="-128"/>
              </a:rPr>
              <a:t>年</a:t>
            </a:r>
            <a:r>
              <a:rPr lang="en-US" altLang="ja-JP" sz="2000" b="1" dirty="0">
                <a:solidFill>
                  <a:srgbClr val="FF0000"/>
                </a:solidFill>
                <a:latin typeface="Meiryo UI" panose="020B0604030504040204" pitchFamily="50" charset="-128"/>
                <a:ea typeface="Meiryo UI" panose="020B0604030504040204" pitchFamily="50" charset="-128"/>
              </a:rPr>
              <a:t>2</a:t>
            </a:r>
            <a:r>
              <a:rPr lang="ja-JP" altLang="en-US" sz="2000" b="1" dirty="0">
                <a:solidFill>
                  <a:srgbClr val="FF0000"/>
                </a:solidFill>
                <a:latin typeface="Meiryo UI" panose="020B0604030504040204" pitchFamily="50" charset="-128"/>
                <a:ea typeface="Meiryo UI" panose="020B0604030504040204" pitchFamily="50" charset="-128"/>
              </a:rPr>
              <a:t>月</a:t>
            </a:r>
            <a:r>
              <a:rPr lang="en-US" altLang="ja-JP" sz="2000" b="1" dirty="0">
                <a:solidFill>
                  <a:srgbClr val="FF0000"/>
                </a:solidFill>
                <a:latin typeface="Meiryo UI" panose="020B0604030504040204" pitchFamily="50" charset="-128"/>
                <a:ea typeface="Meiryo UI" panose="020B0604030504040204" pitchFamily="50" charset="-128"/>
              </a:rPr>
              <a:t>18</a:t>
            </a:r>
            <a:r>
              <a:rPr lang="ja-JP" altLang="en-US" sz="2000" b="1" dirty="0">
                <a:solidFill>
                  <a:srgbClr val="FF0000"/>
                </a:solidFill>
                <a:latin typeface="Meiryo UI" panose="020B0604030504040204" pitchFamily="50" charset="-128"/>
                <a:ea typeface="Meiryo UI" panose="020B0604030504040204" pitchFamily="50" charset="-128"/>
              </a:rPr>
              <a:t>日（金）</a:t>
            </a:r>
            <a:r>
              <a:rPr lang="en-US" altLang="ja-JP" sz="2000" b="1" dirty="0">
                <a:solidFill>
                  <a:srgbClr val="FF0000"/>
                </a:solidFill>
                <a:latin typeface="Meiryo UI" panose="020B0604030504040204" pitchFamily="50" charset="-128"/>
                <a:ea typeface="Meiryo UI" panose="020B0604030504040204" pitchFamily="50" charset="-128"/>
              </a:rPr>
              <a:t>17</a:t>
            </a:r>
            <a:r>
              <a:rPr lang="ja-JP" altLang="en-US" sz="2000" b="1" dirty="0">
                <a:solidFill>
                  <a:srgbClr val="FF0000"/>
                </a:solidFill>
                <a:latin typeface="Meiryo UI" panose="020B0604030504040204" pitchFamily="50" charset="-128"/>
                <a:ea typeface="Meiryo UI" panose="020B0604030504040204" pitchFamily="50" charset="-128"/>
              </a:rPr>
              <a:t>：</a:t>
            </a:r>
            <a:r>
              <a:rPr lang="en-US" altLang="ja-JP" sz="2000" b="1" dirty="0">
                <a:solidFill>
                  <a:srgbClr val="FF0000"/>
                </a:solidFill>
                <a:latin typeface="Meiryo UI" panose="020B0604030504040204" pitchFamily="50" charset="-128"/>
                <a:ea typeface="Meiryo UI" panose="020B0604030504040204" pitchFamily="50" charset="-128"/>
              </a:rPr>
              <a:t>00</a:t>
            </a:r>
            <a:r>
              <a:rPr lang="ja-JP" altLang="en-US" sz="2000" b="1" dirty="0">
                <a:latin typeface="Meiryo UI" panose="020B0604030504040204" pitchFamily="50" charset="-128"/>
                <a:ea typeface="Meiryo UI" panose="020B0604030504040204" pitchFamily="50" charset="-128"/>
              </a:rPr>
              <a:t>　厳守</a:t>
            </a:r>
            <a:endParaRPr kumimoji="1" lang="ja-JP" altLang="en-US" sz="2000" dirty="0"/>
          </a:p>
        </p:txBody>
      </p:sp>
      <p:sp>
        <p:nvSpPr>
          <p:cNvPr id="4" name="角丸四角形 3"/>
          <p:cNvSpPr/>
          <p:nvPr/>
        </p:nvSpPr>
        <p:spPr>
          <a:xfrm>
            <a:off x="243113" y="2113282"/>
            <a:ext cx="8458201" cy="2004422"/>
          </a:xfrm>
          <a:prstGeom prst="roundRect">
            <a:avLst/>
          </a:prstGeom>
          <a:noFill/>
          <a:ln w="76200" cmpd="dbl">
            <a:solidFill>
              <a:srgbClr val="C7093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5" name="コンテンツ プレースホルダー 2"/>
          <p:cNvSpPr txBox="1">
            <a:spLocks/>
          </p:cNvSpPr>
          <p:nvPr/>
        </p:nvSpPr>
        <p:spPr>
          <a:xfrm>
            <a:off x="243113" y="4708433"/>
            <a:ext cx="8458201" cy="1834602"/>
          </a:xfrm>
          <a:prstGeom prst="rect">
            <a:avLst/>
          </a:prstGeom>
        </p:spPr>
        <p:txBody>
          <a:bodyPr vert="horz" rtlCol="0">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marL="0" indent="0">
              <a:buFont typeface="Wingdings 2"/>
              <a:buNone/>
            </a:pPr>
            <a:r>
              <a:rPr lang="ja-JP" altLang="en-US" sz="2800" b="1" dirty="0">
                <a:latin typeface="Meiryo UI" panose="020B0604030504040204" pitchFamily="50" charset="-128"/>
                <a:ea typeface="Meiryo UI" panose="020B0604030504040204" pitchFamily="50" charset="-128"/>
              </a:rPr>
              <a:t>  </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提出方法</a:t>
            </a:r>
            <a:r>
              <a:rPr lang="en-US" altLang="ja-JP" sz="2800" b="1" dirty="0">
                <a:latin typeface="Meiryo UI" panose="020B0604030504040204" pitchFamily="50" charset="-128"/>
                <a:ea typeface="Meiryo UI" panose="020B0604030504040204" pitchFamily="50" charset="-128"/>
              </a:rPr>
              <a:t>】</a:t>
            </a:r>
          </a:p>
          <a:p>
            <a:pPr marL="0" indent="0">
              <a:buFont typeface="Wingdings 2"/>
              <a:buNone/>
            </a:pPr>
            <a:r>
              <a:rPr lang="ja-JP" altLang="en-US" sz="2800" b="1" dirty="0">
                <a:latin typeface="Meiryo UI" panose="020B0604030504040204" pitchFamily="50" charset="-128"/>
                <a:ea typeface="Meiryo UI" panose="020B0604030504040204" pitchFamily="50" charset="-128"/>
              </a:rPr>
              <a:t>　①➁・・・学生支援課（本館</a:t>
            </a:r>
            <a:r>
              <a:rPr lang="en-US" altLang="ja-JP" sz="2800" b="1" dirty="0">
                <a:latin typeface="Meiryo UI" panose="020B0604030504040204" pitchFamily="50" charset="-128"/>
                <a:ea typeface="Meiryo UI" panose="020B0604030504040204" pitchFamily="50" charset="-128"/>
              </a:rPr>
              <a:t>I</a:t>
            </a:r>
            <a:r>
              <a:rPr lang="ja-JP" altLang="en-US" sz="2800" b="1" dirty="0">
                <a:latin typeface="Meiryo UI" panose="020B0604030504040204" pitchFamily="50" charset="-128"/>
                <a:ea typeface="Meiryo UI" panose="020B0604030504040204" pitchFamily="50" charset="-128"/>
              </a:rPr>
              <a:t>棟</a:t>
            </a:r>
            <a:r>
              <a:rPr lang="en-US" altLang="ja-JP" sz="2800" b="1" dirty="0">
                <a:latin typeface="Meiryo UI" panose="020B0604030504040204" pitchFamily="50" charset="-128"/>
                <a:ea typeface="Meiryo UI" panose="020B0604030504040204" pitchFamily="50" charset="-128"/>
              </a:rPr>
              <a:t>1</a:t>
            </a:r>
            <a:r>
              <a:rPr lang="ja-JP" altLang="en-US" sz="2800" b="1" dirty="0">
                <a:latin typeface="Meiryo UI" panose="020B0604030504040204" pitchFamily="50" charset="-128"/>
                <a:ea typeface="Meiryo UI" panose="020B0604030504040204" pitchFamily="50" charset="-128"/>
              </a:rPr>
              <a:t>階②番窓口</a:t>
            </a:r>
            <a:r>
              <a:rPr lang="ja-JP" altLang="en-US" sz="2800" b="1" dirty="0" smtClean="0">
                <a:latin typeface="Meiryo UI" panose="020B0604030504040204" pitchFamily="50" charset="-128"/>
                <a:ea typeface="Meiryo UI" panose="020B0604030504040204" pitchFamily="50" charset="-128"/>
              </a:rPr>
              <a:t>）</a:t>
            </a:r>
            <a:endParaRPr lang="en-US" altLang="ja-JP" sz="2800" b="1" dirty="0">
              <a:latin typeface="Meiryo UI" panose="020B0604030504040204" pitchFamily="50" charset="-128"/>
              <a:ea typeface="Meiryo UI" panose="020B0604030504040204" pitchFamily="50" charset="-128"/>
            </a:endParaRPr>
          </a:p>
          <a:p>
            <a:pPr marL="0" indent="0">
              <a:buFont typeface="Wingdings 2"/>
              <a:buNone/>
            </a:pPr>
            <a:r>
              <a:rPr lang="ja-JP" altLang="en-US" sz="2800" b="1" dirty="0">
                <a:latin typeface="Meiryo UI" panose="020B0604030504040204" pitchFamily="50" charset="-128"/>
                <a:ea typeface="Meiryo UI" panose="020B0604030504040204" pitchFamily="50" charset="-128"/>
              </a:rPr>
              <a:t>　　 ➂・・・</a:t>
            </a:r>
            <a:r>
              <a:rPr lang="en-US" altLang="ja-JP" sz="2800" b="1" dirty="0">
                <a:latin typeface="Meiryo UI" panose="020B0604030504040204" pitchFamily="50" charset="-128"/>
                <a:ea typeface="Meiryo UI" panose="020B0604030504040204" pitchFamily="50" charset="-128"/>
              </a:rPr>
              <a:t>Google</a:t>
            </a:r>
            <a:r>
              <a:rPr lang="ja-JP" altLang="en-US" sz="2800" b="1" dirty="0">
                <a:latin typeface="Meiryo UI" panose="020B0604030504040204" pitchFamily="50" charset="-128"/>
                <a:ea typeface="Meiryo UI" panose="020B0604030504040204" pitchFamily="50" charset="-128"/>
              </a:rPr>
              <a:t>フォーム</a:t>
            </a:r>
            <a:endParaRPr lang="en-US" altLang="ja-JP" sz="2800" b="1" dirty="0">
              <a:latin typeface="Meiryo UI" panose="020B0604030504040204" pitchFamily="50" charset="-128"/>
              <a:ea typeface="Meiryo UI" panose="020B0604030504040204" pitchFamily="50" charset="-128"/>
            </a:endParaRPr>
          </a:p>
          <a:p>
            <a:pPr marL="0" indent="0">
              <a:buFont typeface="Wingdings 2"/>
              <a:buNone/>
            </a:pPr>
            <a:r>
              <a:rPr lang="ja-JP" altLang="en-US" sz="2800" b="1" dirty="0">
                <a:latin typeface="Meiryo UI" panose="020B0604030504040204" pitchFamily="50" charset="-128"/>
                <a:ea typeface="Meiryo UI" panose="020B0604030504040204" pitchFamily="50" charset="-128"/>
              </a:rPr>
              <a:t>　　　　　　　</a:t>
            </a:r>
            <a:r>
              <a:rPr lang="en-US" altLang="ja-JP" b="1" dirty="0">
                <a:solidFill>
                  <a:srgbClr val="FF0000"/>
                </a:solidFill>
                <a:latin typeface="Meiryo UI" panose="020B0604030504040204" pitchFamily="50" charset="-128"/>
                <a:ea typeface="Meiryo UI" panose="020B0604030504040204" pitchFamily="50" charset="-128"/>
              </a:rPr>
              <a:t>※</a:t>
            </a:r>
            <a:r>
              <a:rPr lang="ja-JP" altLang="en-US" b="1" dirty="0">
                <a:solidFill>
                  <a:srgbClr val="FF0000"/>
                </a:solidFill>
                <a:latin typeface="Meiryo UI" panose="020B0604030504040204" pitchFamily="50" charset="-128"/>
                <a:ea typeface="Meiryo UI" panose="020B0604030504040204" pitchFamily="50" charset="-128"/>
              </a:rPr>
              <a:t>提出期間前にメールでフォームを送信します</a:t>
            </a:r>
            <a:endParaRPr lang="ja-JP" altLang="en-US" dirty="0">
              <a:solidFill>
                <a:srgbClr val="FF0000"/>
              </a:solidFill>
            </a:endParaRPr>
          </a:p>
        </p:txBody>
      </p:sp>
      <p:sp>
        <p:nvSpPr>
          <p:cNvPr id="6" name="角丸四角形 5"/>
          <p:cNvSpPr/>
          <p:nvPr/>
        </p:nvSpPr>
        <p:spPr>
          <a:xfrm>
            <a:off x="243113" y="4585063"/>
            <a:ext cx="8458201" cy="1957972"/>
          </a:xfrm>
          <a:prstGeom prst="roundRect">
            <a:avLst/>
          </a:prstGeom>
          <a:noFill/>
          <a:ln w="76200" cmpd="dbl">
            <a:solidFill>
              <a:srgbClr val="C7093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8" name="タイトル 1"/>
          <p:cNvSpPr>
            <a:spLocks noGrp="1"/>
          </p:cNvSpPr>
          <p:nvPr>
            <p:ph type="title"/>
          </p:nvPr>
        </p:nvSpPr>
        <p:spPr>
          <a:xfrm>
            <a:off x="243112" y="875214"/>
            <a:ext cx="8797834" cy="770709"/>
          </a:xfrm>
        </p:spPr>
        <p:txBody>
          <a:bodyPr>
            <a:noAutofit/>
          </a:bodyPr>
          <a:lstStyle/>
          <a:p>
            <a:pPr>
              <a:lnSpc>
                <a:spcPct val="100000"/>
              </a:lnSpc>
            </a:pPr>
            <a:r>
              <a:rPr lang="ja-JP" altLang="en-US" sz="3400" dirty="0"/>
              <a:t>授業料減免</a:t>
            </a:r>
            <a:r>
              <a:rPr kumimoji="1" lang="ja-JP" altLang="en-US" sz="3400" dirty="0"/>
              <a:t>継続手続きの提出期限・方法について</a:t>
            </a:r>
          </a:p>
        </p:txBody>
      </p:sp>
    </p:spTree>
    <p:extLst>
      <p:ext uri="{BB962C8B-B14F-4D97-AF65-F5344CB8AC3E}">
        <p14:creationId xmlns:p14="http://schemas.microsoft.com/office/powerpoint/2010/main" val="2059265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92608"/>
            <a:ext cx="8229600" cy="1143000"/>
          </a:xfrm>
        </p:spPr>
        <p:txBody>
          <a:bodyPr>
            <a:normAutofit/>
          </a:bodyPr>
          <a:lstStyle/>
          <a:p>
            <a:r>
              <a:rPr lang="ja-JP" altLang="en-US" sz="4000" dirty="0"/>
              <a:t>適格認定（減免）の判定結果について</a:t>
            </a:r>
            <a:endParaRPr kumimoji="1" lang="ja-JP" altLang="en-US" sz="4000" dirty="0"/>
          </a:p>
        </p:txBody>
      </p:sp>
      <p:sp>
        <p:nvSpPr>
          <p:cNvPr id="3" name="コンテンツ プレースホルダー 2"/>
          <p:cNvSpPr>
            <a:spLocks noGrp="1"/>
          </p:cNvSpPr>
          <p:nvPr>
            <p:ph idx="1"/>
          </p:nvPr>
        </p:nvSpPr>
        <p:spPr>
          <a:xfrm>
            <a:off x="412749" y="1727200"/>
            <a:ext cx="8626747" cy="4978400"/>
          </a:xfrm>
        </p:spPr>
        <p:txBody>
          <a:bodyPr>
            <a:normAutofit lnSpcReduction="10000"/>
          </a:bodyPr>
          <a:lstStyle/>
          <a:p>
            <a:r>
              <a:rPr lang="ja-JP" altLang="en-US" b="1" dirty="0">
                <a:solidFill>
                  <a:srgbClr val="FF0000"/>
                </a:solidFill>
                <a:latin typeface="Meiryo UI" panose="020B0604030504040204" pitchFamily="50" charset="-128"/>
                <a:ea typeface="Meiryo UI" panose="020B0604030504040204" pitchFamily="50" charset="-128"/>
              </a:rPr>
              <a:t>適格認定の認定区分や処置は給付奨学金と同じです</a:t>
            </a:r>
            <a:r>
              <a:rPr lang="ja-JP" altLang="en-US" b="1" dirty="0" smtClean="0">
                <a:solidFill>
                  <a:srgbClr val="FF0000"/>
                </a:solidFill>
                <a:latin typeface="Meiryo UI" panose="020B0604030504040204" pitchFamily="50" charset="-128"/>
                <a:ea typeface="Meiryo UI" panose="020B0604030504040204" pitchFamily="50" charset="-128"/>
              </a:rPr>
              <a:t>。</a:t>
            </a:r>
            <a:endParaRPr lang="en-US" altLang="ja-JP" b="1" dirty="0" smtClean="0">
              <a:solidFill>
                <a:srgbClr val="FF0000"/>
              </a:solidFill>
              <a:latin typeface="Meiryo UI" panose="020B0604030504040204" pitchFamily="50" charset="-128"/>
              <a:ea typeface="Meiryo UI" panose="020B0604030504040204" pitchFamily="50" charset="-128"/>
            </a:endParaRPr>
          </a:p>
          <a:p>
            <a:r>
              <a:rPr lang="ja-JP" altLang="en-US" b="1" dirty="0" smtClean="0">
                <a:solidFill>
                  <a:srgbClr val="FF0000"/>
                </a:solidFill>
                <a:latin typeface="Meiryo UI" panose="020B0604030504040204" pitchFamily="50" charset="-128"/>
                <a:ea typeface="Meiryo UI" panose="020B0604030504040204" pitchFamily="50" charset="-128"/>
              </a:rPr>
              <a:t>適格認定の結果によっては授業料減免の支援が受けられ</a:t>
            </a:r>
            <a:endParaRPr lang="en-US" altLang="ja-JP" b="1" dirty="0" smtClean="0">
              <a:solidFill>
                <a:srgbClr val="FF0000"/>
              </a:solidFill>
              <a:latin typeface="Meiryo UI" panose="020B0604030504040204" pitchFamily="50" charset="-128"/>
              <a:ea typeface="Meiryo UI" panose="020B0604030504040204" pitchFamily="50" charset="-128"/>
            </a:endParaRPr>
          </a:p>
          <a:p>
            <a:pPr marL="0" indent="0">
              <a:buNone/>
            </a:pPr>
            <a:r>
              <a:rPr lang="ja-JP" altLang="en-US" b="1" dirty="0">
                <a:solidFill>
                  <a:srgbClr val="FF0000"/>
                </a:solidFill>
                <a:latin typeface="Meiryo UI" panose="020B0604030504040204" pitchFamily="50" charset="-128"/>
                <a:ea typeface="Meiryo UI" panose="020B0604030504040204" pitchFamily="50" charset="-128"/>
              </a:rPr>
              <a:t>　</a:t>
            </a:r>
            <a:r>
              <a:rPr lang="ja-JP" altLang="en-US" b="1" dirty="0" smtClean="0">
                <a:solidFill>
                  <a:srgbClr val="FF0000"/>
                </a:solidFill>
                <a:latin typeface="Meiryo UI" panose="020B0604030504040204" pitchFamily="50" charset="-128"/>
                <a:ea typeface="Meiryo UI" panose="020B0604030504040204" pitchFamily="50" charset="-128"/>
              </a:rPr>
              <a:t>なくなる事があります。</a:t>
            </a:r>
            <a:endParaRPr lang="en-US" altLang="ja-JP" b="1" dirty="0">
              <a:solidFill>
                <a:srgbClr val="FF0000"/>
              </a:solidFill>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４月中旬頃に授業料負担者様へ適格認定における学業成績の判定結果通知を送付します。</a:t>
            </a:r>
            <a:endParaRPr lang="en-US" altLang="ja-JP" b="1" dirty="0">
              <a:latin typeface="Meiryo UI" panose="020B0604030504040204" pitchFamily="50" charset="-128"/>
              <a:ea typeface="Meiryo UI" panose="020B0604030504040204" pitchFamily="50" charset="-128"/>
            </a:endParaRPr>
          </a:p>
          <a:p>
            <a:pPr marL="0" indent="0">
              <a:buNone/>
            </a:pP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「授業料分納等申請書」は</a:t>
            </a:r>
            <a:r>
              <a:rPr lang="en-US" altLang="ja-JP" sz="2000" dirty="0">
                <a:latin typeface="Meiryo UI" panose="020B0604030504040204" pitchFamily="50" charset="-128"/>
                <a:ea typeface="Meiryo UI" panose="020B0604030504040204" pitchFamily="50" charset="-128"/>
              </a:rPr>
              <a:t>2022 </a:t>
            </a:r>
            <a:r>
              <a:rPr lang="ja-JP" altLang="en-US" sz="2000" dirty="0">
                <a:latin typeface="Meiryo UI" panose="020B0604030504040204" pitchFamily="50" charset="-128"/>
                <a:ea typeface="Meiryo UI" panose="020B0604030504040204" pitchFamily="50" charset="-128"/>
              </a:rPr>
              <a:t>年度春学期の授業料納付期限を</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8 </a:t>
            </a:r>
            <a:r>
              <a:rPr lang="ja-JP" altLang="en-US" sz="2000" dirty="0">
                <a:latin typeface="Meiryo UI" panose="020B0604030504040204" pitchFamily="50" charset="-128"/>
                <a:ea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rPr>
              <a:t>26 </a:t>
            </a:r>
            <a:r>
              <a:rPr lang="ja-JP" altLang="en-US" sz="2000" dirty="0">
                <a:latin typeface="Meiryo UI" panose="020B0604030504040204" pitchFamily="50" charset="-128"/>
                <a:ea typeface="Meiryo UI" panose="020B0604030504040204" pitchFamily="50" charset="-128"/>
              </a:rPr>
              <a:t>日まで猶予する申請です。適格認定結果通知が</a:t>
            </a:r>
            <a:r>
              <a:rPr lang="en-US" altLang="ja-JP" sz="2000" dirty="0">
                <a:latin typeface="Meiryo UI" panose="020B0604030504040204" pitchFamily="50" charset="-128"/>
                <a:ea typeface="Meiryo UI" panose="020B0604030504040204" pitchFamily="50" charset="-128"/>
              </a:rPr>
              <a:t>4 </a:t>
            </a:r>
            <a:r>
              <a:rPr lang="ja-JP" altLang="en-US" sz="2000" dirty="0">
                <a:latin typeface="Meiryo UI" panose="020B0604030504040204" pitchFamily="50" charset="-128"/>
                <a:ea typeface="Meiryo UI" panose="020B0604030504040204" pitchFamily="50" charset="-128"/>
              </a:rPr>
              <a:t>月中旬となり</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春学期授業料の納付期限（</a:t>
            </a:r>
            <a:r>
              <a:rPr lang="en-US" altLang="ja-JP" sz="2000" dirty="0">
                <a:latin typeface="Meiryo UI" panose="020B0604030504040204" pitchFamily="50" charset="-128"/>
                <a:ea typeface="Meiryo UI" panose="020B0604030504040204" pitchFamily="50" charset="-128"/>
              </a:rPr>
              <a:t>4 </a:t>
            </a:r>
            <a:r>
              <a:rPr lang="ja-JP" altLang="en-US" sz="2000" dirty="0">
                <a:latin typeface="Meiryo UI" panose="020B0604030504040204" pitchFamily="50" charset="-128"/>
                <a:ea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rPr>
              <a:t>26 </a:t>
            </a:r>
            <a:r>
              <a:rPr lang="ja-JP" altLang="en-US" sz="2000" dirty="0">
                <a:latin typeface="Meiryo UI" panose="020B0604030504040204" pitchFamily="50" charset="-128"/>
                <a:ea typeface="Meiryo UI" panose="020B0604030504040204" pitchFamily="50" charset="-128"/>
              </a:rPr>
              <a:t>日）までの期間が短いため事前に</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納付期限を猶予する申請となります。</a:t>
            </a:r>
            <a:endParaRPr lang="en-US" altLang="ja-JP" sz="2000" dirty="0">
              <a:latin typeface="Meiryo UI" panose="020B0604030504040204" pitchFamily="50" charset="-128"/>
              <a:ea typeface="Meiryo UI" panose="020B0604030504040204" pitchFamily="50" charset="-128"/>
            </a:endParaRPr>
          </a:p>
          <a:p>
            <a:pPr marL="0" indent="0">
              <a:buNone/>
            </a:pP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猶予申請をした場合は授業料を分けて納付（分納）することができません</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のでご注意ください。</a:t>
            </a:r>
            <a:endParaRPr kumimoji="1" lang="en-US" altLang="ja-JP" sz="2000"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4" name="角丸四角形 3"/>
          <p:cNvSpPr/>
          <p:nvPr/>
        </p:nvSpPr>
        <p:spPr>
          <a:xfrm>
            <a:off x="368300" y="3931919"/>
            <a:ext cx="8318500" cy="2779849"/>
          </a:xfrm>
          <a:prstGeom prst="roundRect">
            <a:avLst/>
          </a:prstGeom>
          <a:noFill/>
          <a:ln w="107950" cmpd="thinThick">
            <a:solidFill>
              <a:schemeClr val="accent3"/>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47781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その他</a:t>
            </a:r>
          </a:p>
        </p:txBody>
      </p:sp>
      <p:sp>
        <p:nvSpPr>
          <p:cNvPr id="6" name="コンテンツ プレースホルダー 1"/>
          <p:cNvSpPr>
            <a:spLocks noGrp="1"/>
          </p:cNvSpPr>
          <p:nvPr>
            <p:ph idx="1"/>
          </p:nvPr>
        </p:nvSpPr>
        <p:spPr>
          <a:xfrm>
            <a:off x="228600" y="2207042"/>
            <a:ext cx="8686800" cy="3994912"/>
          </a:xfrm>
        </p:spPr>
        <p:txBody>
          <a:bodyPr rtlCol="0">
            <a:normAutofit fontScale="92500"/>
          </a:bodyPr>
          <a:lstStyle/>
          <a:p>
            <a:pPr marL="0" indent="0">
              <a:buNone/>
            </a:pPr>
            <a:endParaRPr lang="en-US" altLang="ja-JP" sz="2000" b="1" dirty="0">
              <a:solidFill>
                <a:prstClr val="black"/>
              </a:solidFill>
              <a:latin typeface="Meiryo UI" panose="020B0604030504040204" pitchFamily="50" charset="-128"/>
              <a:ea typeface="Meiryo UI" panose="020B0604030504040204" pitchFamily="50" charset="-128"/>
            </a:endParaRPr>
          </a:p>
          <a:p>
            <a:r>
              <a:rPr lang="ja-JP" altLang="en-US" sz="3500" b="1" dirty="0">
                <a:solidFill>
                  <a:prstClr val="black"/>
                </a:solidFill>
                <a:latin typeface="Meiryo UI" panose="020B0604030504040204" pitchFamily="50" charset="-128"/>
                <a:ea typeface="Meiryo UI" panose="020B0604030504040204" pitchFamily="50" charset="-128"/>
              </a:rPr>
              <a:t>学生支援課連絡先</a:t>
            </a:r>
            <a:endParaRPr lang="ja-JP" altLang="en-US" sz="3000" dirty="0">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en-US" altLang="ja-JP" sz="3000" b="1" dirty="0">
                <a:latin typeface="Meiryo UI" panose="020B0604030504040204" pitchFamily="50" charset="-128"/>
                <a:ea typeface="Meiryo UI" panose="020B0604030504040204" pitchFamily="50" charset="-128"/>
              </a:rPr>
              <a:t>TEL</a:t>
            </a:r>
            <a:r>
              <a:rPr lang="ja-JP" altLang="en-US" sz="3000" b="1" dirty="0">
                <a:latin typeface="Meiryo UI" panose="020B0604030504040204" pitchFamily="50" charset="-128"/>
                <a:ea typeface="Meiryo UI" panose="020B0604030504040204" pitchFamily="50" charset="-128"/>
              </a:rPr>
              <a:t>：</a:t>
            </a:r>
            <a:r>
              <a:rPr lang="en-US" altLang="ja-JP" sz="3000" b="1" dirty="0">
                <a:latin typeface="Meiryo UI" panose="020B0604030504040204" pitchFamily="50" charset="-128"/>
                <a:ea typeface="Meiryo UI" panose="020B0604030504040204" pitchFamily="50" charset="-128"/>
              </a:rPr>
              <a:t>083-252-0289</a:t>
            </a:r>
            <a:r>
              <a:rPr lang="ja-JP" altLang="en-US" sz="3000" b="1" dirty="0">
                <a:latin typeface="Meiryo UI" panose="020B0604030504040204" pitchFamily="50" charset="-128"/>
                <a:ea typeface="Meiryo UI" panose="020B0604030504040204" pitchFamily="50" charset="-128"/>
              </a:rPr>
              <a:t>（平日　</a:t>
            </a:r>
            <a:r>
              <a:rPr lang="en-US" altLang="ja-JP" sz="3000" b="1" dirty="0">
                <a:latin typeface="Meiryo UI" panose="020B0604030504040204" pitchFamily="50" charset="-128"/>
                <a:ea typeface="Meiryo UI" panose="020B0604030504040204" pitchFamily="50" charset="-128"/>
              </a:rPr>
              <a:t>8</a:t>
            </a:r>
            <a:r>
              <a:rPr lang="ja-JP" altLang="en-US" sz="3000" b="1" dirty="0">
                <a:latin typeface="Meiryo UI" panose="020B0604030504040204" pitchFamily="50" charset="-128"/>
                <a:ea typeface="Meiryo UI" panose="020B0604030504040204" pitchFamily="50" charset="-128"/>
              </a:rPr>
              <a:t>：</a:t>
            </a:r>
            <a:r>
              <a:rPr lang="en-US" altLang="ja-JP" sz="3000" b="1" dirty="0">
                <a:latin typeface="Meiryo UI" panose="020B0604030504040204" pitchFamily="50" charset="-128"/>
                <a:ea typeface="Meiryo UI" panose="020B0604030504040204" pitchFamily="50" charset="-128"/>
              </a:rPr>
              <a:t>30</a:t>
            </a:r>
            <a:r>
              <a:rPr lang="ja-JP" altLang="en-US" sz="3000" b="1" dirty="0">
                <a:latin typeface="Meiryo UI" panose="020B0604030504040204" pitchFamily="50" charset="-128"/>
                <a:ea typeface="Meiryo UI" panose="020B0604030504040204" pitchFamily="50" charset="-128"/>
              </a:rPr>
              <a:t>～</a:t>
            </a:r>
            <a:r>
              <a:rPr lang="en-US" altLang="ja-JP" sz="3000" b="1" dirty="0">
                <a:latin typeface="Meiryo UI" panose="020B0604030504040204" pitchFamily="50" charset="-128"/>
                <a:ea typeface="Meiryo UI" panose="020B0604030504040204" pitchFamily="50" charset="-128"/>
              </a:rPr>
              <a:t>17</a:t>
            </a:r>
            <a:r>
              <a:rPr lang="ja-JP" altLang="en-US" sz="3000" b="1" dirty="0">
                <a:latin typeface="Meiryo UI" panose="020B0604030504040204" pitchFamily="50" charset="-128"/>
                <a:ea typeface="Meiryo UI" panose="020B0604030504040204" pitchFamily="50" charset="-128"/>
              </a:rPr>
              <a:t>：</a:t>
            </a:r>
            <a:r>
              <a:rPr lang="en-US" altLang="ja-JP" sz="3000" b="1" dirty="0">
                <a:latin typeface="Meiryo UI" panose="020B0604030504040204" pitchFamily="50" charset="-128"/>
                <a:ea typeface="Meiryo UI" panose="020B0604030504040204" pitchFamily="50" charset="-128"/>
              </a:rPr>
              <a:t>15</a:t>
            </a:r>
            <a:r>
              <a:rPr lang="ja-JP" altLang="en-US" sz="3000" b="1" dirty="0">
                <a:latin typeface="Meiryo UI" panose="020B0604030504040204" pitchFamily="50" charset="-128"/>
                <a:ea typeface="Meiryo UI" panose="020B0604030504040204" pitchFamily="50" charset="-128"/>
              </a:rPr>
              <a:t>）</a:t>
            </a:r>
            <a:endParaRPr lang="en-US" altLang="ja-JP" sz="3000" b="1" dirty="0">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ja-JP" altLang="en-US" u="sng" dirty="0">
                <a:solidFill>
                  <a:srgbClr val="FF0000"/>
                </a:solidFill>
                <a:latin typeface="Meiryo UI" panose="020B0604030504040204" pitchFamily="50" charset="-128"/>
                <a:ea typeface="Meiryo UI" panose="020B0604030504040204" pitchFamily="50" charset="-128"/>
              </a:rPr>
              <a:t>連絡が取れないために、みなさんに不利益が生じることを防ぐため</a:t>
            </a:r>
            <a:endParaRPr lang="en-US" altLang="ja-JP" u="sng" dirty="0">
              <a:solidFill>
                <a:srgbClr val="FF0000"/>
              </a:solidFill>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ja-JP" altLang="en-US" u="sng" dirty="0">
                <a:solidFill>
                  <a:srgbClr val="FF0000"/>
                </a:solidFill>
                <a:latin typeface="Meiryo UI" panose="020B0604030504040204" pitchFamily="50" charset="-128"/>
                <a:ea typeface="Meiryo UI" panose="020B0604030504040204" pitchFamily="50" charset="-128"/>
              </a:rPr>
              <a:t>学生支援課電話番号登録のご協力をお願いします。</a:t>
            </a:r>
            <a:endParaRPr lang="en-US" altLang="ja-JP" u="sng" dirty="0">
              <a:solidFill>
                <a:srgbClr val="FF0000"/>
              </a:solidFill>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各手続きについて、期限までに手続きを行うことはもちろん、連絡</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が取れなかったことにより生じた不利益については自己責任となり</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ます。ご注意ください。</a:t>
            </a:r>
            <a:endParaRPr lang="ja-JP" altLang="en-US" sz="3000" dirty="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endParaRPr lang="ja-JP" altLang="en-US" dirty="0"/>
          </a:p>
        </p:txBody>
      </p:sp>
    </p:spTree>
    <p:extLst>
      <p:ext uri="{BB962C8B-B14F-4D97-AF65-F5344CB8AC3E}">
        <p14:creationId xmlns:p14="http://schemas.microsoft.com/office/powerpoint/2010/main" val="2182476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3729" y="78733"/>
            <a:ext cx="8229600" cy="1143000"/>
          </a:xfrm>
        </p:spPr>
        <p:txBody>
          <a:bodyPr>
            <a:normAutofit/>
          </a:bodyPr>
          <a:lstStyle/>
          <a:p>
            <a:r>
              <a:rPr lang="ja-JP" altLang="en-US" sz="4800" dirty="0"/>
              <a:t>☑ 確認リスト</a:t>
            </a:r>
            <a:endParaRPr kumimoji="1" lang="ja-JP" altLang="en-US" sz="4800" dirty="0"/>
          </a:p>
        </p:txBody>
      </p:sp>
      <p:sp>
        <p:nvSpPr>
          <p:cNvPr id="4" name="テキスト ボックス 3"/>
          <p:cNvSpPr txBox="1"/>
          <p:nvPr/>
        </p:nvSpPr>
        <p:spPr>
          <a:xfrm>
            <a:off x="144409" y="1229765"/>
            <a:ext cx="9039226" cy="5773375"/>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　提出期限を守りましょう。</a:t>
            </a:r>
            <a:endParaRPr lang="en-US" altLang="ja-JP" sz="1800" b="1"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提出期限</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a:t>
            </a:r>
            <a:r>
              <a:rPr lang="ja-JP" altLang="en-US" sz="2400" b="1" u="wavyHeavy" dirty="0">
                <a:solidFill>
                  <a:srgbClr val="0000FF"/>
                </a:solidFill>
                <a:latin typeface="Meiryo UI" panose="020B0604030504040204" pitchFamily="50" charset="-128"/>
                <a:ea typeface="Meiryo UI" panose="020B0604030504040204" pitchFamily="50" charset="-128"/>
              </a:rPr>
              <a:t>２０２２年１月２１日（金）　１７：００厳守</a:t>
            </a:r>
            <a:endParaRPr kumimoji="1" lang="en-US" altLang="ja-JP" sz="2800" b="1" u="wavyHeavy" dirty="0">
              <a:solidFill>
                <a:srgbClr val="0000FF"/>
              </a:solidFill>
              <a:latin typeface="Meiryo UI" panose="020B0604030504040204" pitchFamily="50" charset="-128"/>
              <a:ea typeface="Meiryo UI" panose="020B0604030504040204" pitchFamily="50" charset="-128"/>
            </a:endParaRPr>
          </a:p>
          <a:p>
            <a:r>
              <a:rPr kumimoji="1" lang="ja-JP" altLang="en-US" sz="1800" b="1" dirty="0">
                <a:latin typeface="Meiryo UI" panose="020B0604030504040204" pitchFamily="50" charset="-128"/>
                <a:ea typeface="Meiryo UI" panose="020B0604030504040204" pitchFamily="50" charset="-128"/>
              </a:rPr>
              <a:t>□　スカラネット・パーソナルに登録済です。</a:t>
            </a:r>
            <a:endParaRPr kumimoji="1" lang="en-US" altLang="ja-JP" sz="1800" b="1" dirty="0">
              <a:latin typeface="Meiryo UI" panose="020B0604030504040204" pitchFamily="50" charset="-128"/>
              <a:ea typeface="Meiryo UI" panose="020B0604030504040204" pitchFamily="50" charset="-128"/>
            </a:endParaRPr>
          </a:p>
          <a:p>
            <a:r>
              <a:rPr kumimoji="1" lang="ja-JP" altLang="en-US" sz="1800" dirty="0">
                <a:solidFill>
                  <a:srgbClr val="FF0000"/>
                </a:solidFill>
                <a:latin typeface="Meiryo UI" panose="020B0604030504040204" pitchFamily="50" charset="-128"/>
                <a:ea typeface="Meiryo UI" panose="020B0604030504040204" pitchFamily="50" charset="-128"/>
              </a:rPr>
              <a:t>　    </a:t>
            </a:r>
            <a:r>
              <a:rPr kumimoji="1" lang="en-US" altLang="ja-JP" sz="1800" dirty="0">
                <a:solidFill>
                  <a:srgbClr val="FF0000"/>
                </a:solidFill>
                <a:latin typeface="Meiryo UI" panose="020B0604030504040204" pitchFamily="50" charset="-128"/>
                <a:ea typeface="Meiryo UI" panose="020B0604030504040204" pitchFamily="50" charset="-128"/>
              </a:rPr>
              <a:t>【</a:t>
            </a:r>
            <a:r>
              <a:rPr kumimoji="1" lang="ja-JP" altLang="en-US" sz="1700" dirty="0">
                <a:solidFill>
                  <a:srgbClr val="FF0000"/>
                </a:solidFill>
                <a:latin typeface="Meiryo UI" panose="020B0604030504040204" pitchFamily="50" charset="-128"/>
                <a:ea typeface="Meiryo UI" panose="020B0604030504040204" pitchFamily="50" charset="-128"/>
              </a:rPr>
              <a:t>未登録の方</a:t>
            </a:r>
            <a:r>
              <a:rPr kumimoji="1" lang="en-US" altLang="ja-JP" sz="1700" dirty="0">
                <a:solidFill>
                  <a:srgbClr val="FF0000"/>
                </a:solidFill>
                <a:latin typeface="Meiryo UI" panose="020B0604030504040204" pitchFamily="50" charset="-128"/>
                <a:ea typeface="Meiryo UI" panose="020B0604030504040204" pitchFamily="50" charset="-128"/>
              </a:rPr>
              <a:t>】</a:t>
            </a:r>
          </a:p>
          <a:p>
            <a:r>
              <a:rPr lang="ja-JP" altLang="en-US" sz="18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https://scholar-ps.sas.jasso.go.jp/ </a:t>
            </a:r>
            <a:r>
              <a:rPr lang="ja-JP" altLang="en-US" sz="1200" dirty="0">
                <a:latin typeface="Meiryo UI" panose="020B0604030504040204" pitchFamily="50" charset="-128"/>
                <a:ea typeface="Meiryo UI" panose="020B0604030504040204" pitchFamily="50" charset="-128"/>
              </a:rPr>
              <a:t>にアクセスし、</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新規登録を早目に済ませておいてください。</a:t>
            </a:r>
            <a:endParaRPr lang="en-US" altLang="ja-JP" sz="1200" dirty="0">
              <a:latin typeface="Meiryo UI" panose="020B0604030504040204" pitchFamily="50" charset="-128"/>
              <a:ea typeface="Meiryo UI" panose="020B0604030504040204" pitchFamily="50" charset="-128"/>
            </a:endParaRPr>
          </a:p>
          <a:p>
            <a:r>
              <a:rPr kumimoji="1" lang="ja-JP" altLang="en-US" sz="1800" b="1"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給付</a:t>
            </a:r>
            <a:r>
              <a:rPr kumimoji="1" lang="ja-JP" altLang="en-US" sz="1800" b="1" dirty="0">
                <a:latin typeface="Meiryo UI" panose="020B0604030504040204" pitchFamily="50" charset="-128"/>
                <a:ea typeface="Meiryo UI" panose="020B0604030504040204" pitchFamily="50" charset="-128"/>
              </a:rPr>
              <a:t>額通知の記載内容を確認しました。</a:t>
            </a:r>
            <a:endParaRPr kumimoji="1" lang="en-US" altLang="ja-JP" sz="1800" b="1"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700" dirty="0">
                <a:latin typeface="Meiryo UI" panose="020B0604030504040204" pitchFamily="50" charset="-128"/>
                <a:ea typeface="Meiryo UI" panose="020B0604030504040204" pitchFamily="50" charset="-128"/>
              </a:rPr>
              <a:t>　　　</a:t>
            </a:r>
            <a:r>
              <a:rPr lang="en-US" altLang="ja-JP" sz="1700" dirty="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未成年の方</a:t>
            </a:r>
            <a:r>
              <a:rPr lang="en-US" altLang="ja-JP" sz="1700" dirty="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a:t>
            </a:r>
            <a:r>
              <a:rPr kumimoji="1" lang="ja-JP" altLang="en-US" sz="1700" dirty="0">
                <a:latin typeface="Meiryo UI" panose="020B0604030504040204" pitchFamily="50" charset="-128"/>
                <a:ea typeface="Meiryo UI" panose="020B0604030504040204" pitchFamily="50" charset="-128"/>
              </a:rPr>
              <a:t>親権者の方に内容を確認してもらってください。</a:t>
            </a:r>
            <a:endParaRPr kumimoji="1" lang="en-US" altLang="ja-JP" sz="1700" dirty="0">
              <a:latin typeface="Meiryo UI" panose="020B0604030504040204" pitchFamily="50" charset="-128"/>
              <a:ea typeface="Meiryo UI" panose="020B0604030504040204" pitchFamily="50" charset="-128"/>
            </a:endParaRPr>
          </a:p>
          <a:p>
            <a:pPr>
              <a:lnSpc>
                <a:spcPts val="600"/>
              </a:lnSpc>
            </a:pPr>
            <a:endParaRPr kumimoji="1" lang="en-US" altLang="ja-JP" sz="1600" dirty="0">
              <a:latin typeface="Meiryo UI" panose="020B0604030504040204" pitchFamily="50" charset="-128"/>
              <a:ea typeface="Meiryo UI" panose="020B0604030504040204" pitchFamily="50" charset="-128"/>
            </a:endParaRPr>
          </a:p>
          <a:p>
            <a:r>
              <a:rPr lang="ja-JP" altLang="en-US" sz="1800" b="1"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給付奨学金継続願</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入力準備用紙」の記入に基づき、給付奨学金継続願を提出しました。</a:t>
            </a:r>
            <a:endParaRPr lang="en-US" altLang="ja-JP" sz="1800" b="1"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en-US" altLang="ja-JP" sz="1700" dirty="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受付番号（</a:t>
            </a:r>
            <a:r>
              <a:rPr lang="en-US" altLang="ja-JP" sz="1700" dirty="0">
                <a:latin typeface="Meiryo UI" panose="020B0604030504040204" pitchFamily="50" charset="-128"/>
                <a:ea typeface="Meiryo UI" panose="020B0604030504040204" pitchFamily="50" charset="-128"/>
              </a:rPr>
              <a:t>16</a:t>
            </a:r>
            <a:r>
              <a:rPr lang="ja-JP" altLang="en-US" sz="1700" dirty="0">
                <a:latin typeface="Meiryo UI" panose="020B0604030504040204" pitchFamily="50" charset="-128"/>
                <a:ea typeface="Meiryo UI" panose="020B0604030504040204" pitchFamily="50" charset="-128"/>
              </a:rPr>
              <a:t>桁）を確認</a:t>
            </a:r>
            <a:r>
              <a:rPr lang="en-US" altLang="ja-JP" sz="1700" dirty="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　　年　　月　　日提出）</a:t>
            </a:r>
            <a:endParaRPr lang="en-US" altLang="ja-JP" sz="1700" dirty="0">
              <a:latin typeface="Meiryo UI" panose="020B0604030504040204" pitchFamily="50" charset="-128"/>
              <a:ea typeface="Meiryo UI" panose="020B0604030504040204" pitchFamily="50" charset="-128"/>
            </a:endParaRPr>
          </a:p>
          <a:p>
            <a:endParaRPr lang="en-US" altLang="ja-JP" sz="3200"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700" b="1" dirty="0">
                <a:latin typeface="Meiryo UI" panose="020B0604030504040204" pitchFamily="50" charset="-128"/>
                <a:ea typeface="Meiryo UI" panose="020B0604030504040204" pitchFamily="50" charset="-128"/>
              </a:rPr>
              <a:t>以下①➁の授業料減免の継続に係る書類を学生支援課に提出しました。</a:t>
            </a:r>
            <a:r>
              <a:rPr lang="ja-JP" altLang="en-US" sz="1700" dirty="0">
                <a:latin typeface="Meiryo UI" panose="020B0604030504040204" pitchFamily="50" charset="-128"/>
                <a:ea typeface="Meiryo UI" panose="020B0604030504040204" pitchFamily="50" charset="-128"/>
              </a:rPr>
              <a:t>　</a:t>
            </a:r>
            <a:endParaRPr lang="en-US" altLang="ja-JP" sz="1700" dirty="0">
              <a:latin typeface="Meiryo UI" panose="020B0604030504040204" pitchFamily="50" charset="-128"/>
              <a:ea typeface="Meiryo UI" panose="020B0604030504040204" pitchFamily="50" charset="-128"/>
            </a:endParaRPr>
          </a:p>
          <a:p>
            <a:r>
              <a:rPr lang="ja-JP" altLang="en-US" sz="1700" b="1" dirty="0">
                <a:latin typeface="Meiryo UI" panose="020B0604030504040204" pitchFamily="50" charset="-128"/>
                <a:ea typeface="Meiryo UI" panose="020B0604030504040204" pitchFamily="50" charset="-128"/>
              </a:rPr>
              <a:t>      　</a:t>
            </a:r>
            <a:r>
              <a:rPr lang="ja-JP" altLang="en-US" sz="1500" b="1" dirty="0">
                <a:latin typeface="Meiryo UI" panose="020B0604030504040204" pitchFamily="50" charset="-128"/>
                <a:ea typeface="Meiryo UI" panose="020B0604030504040204" pitchFamily="50" charset="-128"/>
              </a:rPr>
              <a:t>➀「大学等における修学の支援に関する法律による授業料減免の対象者の認定の継続に関する申請書」</a:t>
            </a:r>
            <a:endParaRPr lang="en-US" altLang="ja-JP" sz="1700" b="1" dirty="0">
              <a:latin typeface="Meiryo UI" panose="020B0604030504040204" pitchFamily="50" charset="-128"/>
              <a:ea typeface="Meiryo UI" panose="020B0604030504040204" pitchFamily="50" charset="-128"/>
            </a:endParaRPr>
          </a:p>
          <a:p>
            <a:r>
              <a:rPr lang="en-US" altLang="ja-JP" sz="1700" b="1" dirty="0">
                <a:latin typeface="Meiryo UI" panose="020B0604030504040204" pitchFamily="50" charset="-128"/>
                <a:ea typeface="Meiryo UI" panose="020B0604030504040204" pitchFamily="50" charset="-128"/>
              </a:rPr>
              <a:t>      </a:t>
            </a:r>
            <a:r>
              <a:rPr lang="ja-JP" altLang="en-US" sz="1700" b="1" dirty="0">
                <a:latin typeface="Meiryo UI" panose="020B0604030504040204" pitchFamily="50" charset="-128"/>
                <a:ea typeface="Meiryo UI" panose="020B0604030504040204" pitchFamily="50" charset="-128"/>
              </a:rPr>
              <a:t>　</a:t>
            </a:r>
            <a:r>
              <a:rPr lang="ja-JP" altLang="en-US" sz="1500" b="1" dirty="0">
                <a:latin typeface="Meiryo UI" panose="020B0604030504040204" pitchFamily="50" charset="-128"/>
                <a:ea typeface="Meiryo UI" panose="020B0604030504040204" pitchFamily="50" charset="-128"/>
              </a:rPr>
              <a:t>➁「授業料分納等申請書」</a:t>
            </a:r>
            <a:endParaRPr lang="en-US" altLang="ja-JP" sz="1500" b="1" dirty="0">
              <a:latin typeface="Meiryo UI" panose="020B0604030504040204" pitchFamily="50" charset="-128"/>
              <a:ea typeface="Meiryo UI" panose="020B0604030504040204" pitchFamily="50" charset="-128"/>
            </a:endParaRPr>
          </a:p>
          <a:p>
            <a:r>
              <a:rPr lang="ja-JP" altLang="en-US" sz="1500" b="1" dirty="0">
                <a:latin typeface="Meiryo UI" panose="020B0604030504040204" pitchFamily="50" charset="-128"/>
                <a:ea typeface="Meiryo UI" panose="020B0604030504040204" pitchFamily="50" charset="-128"/>
              </a:rPr>
              <a:t>　　　　　　</a:t>
            </a:r>
            <a:r>
              <a:rPr lang="ja-JP" altLang="en-US" sz="1500" b="1" dirty="0">
                <a:solidFill>
                  <a:srgbClr val="0000FF"/>
                </a:solidFill>
                <a:latin typeface="Meiryo UI" panose="020B0604030504040204" pitchFamily="50" charset="-128"/>
                <a:ea typeface="Meiryo UI" panose="020B0604030504040204" pitchFamily="50" charset="-128"/>
              </a:rPr>
              <a:t>　</a:t>
            </a:r>
            <a:r>
              <a:rPr lang="ja-JP" altLang="en-US" sz="1500" b="1" u="sng" dirty="0">
                <a:solidFill>
                  <a:srgbClr val="0000FF"/>
                </a:solidFill>
                <a:latin typeface="Meiryo UI" panose="020B0604030504040204" pitchFamily="50" charset="-128"/>
                <a:ea typeface="Meiryo UI" panose="020B0604030504040204" pitchFamily="50" charset="-128"/>
              </a:rPr>
              <a:t>＜提出期間　</a:t>
            </a:r>
            <a:r>
              <a:rPr lang="en-US" altLang="ja-JP" sz="1500" b="1" u="sng" dirty="0">
                <a:solidFill>
                  <a:srgbClr val="0000FF"/>
                </a:solidFill>
                <a:latin typeface="Meiryo UI" panose="020B0604030504040204" pitchFamily="50" charset="-128"/>
                <a:ea typeface="Meiryo UI" panose="020B0604030504040204" pitchFamily="50" charset="-128"/>
              </a:rPr>
              <a:t>2021</a:t>
            </a:r>
            <a:r>
              <a:rPr lang="ja-JP" altLang="en-US" sz="1500" b="1" u="sng" dirty="0">
                <a:solidFill>
                  <a:srgbClr val="0000FF"/>
                </a:solidFill>
                <a:latin typeface="Meiryo UI" panose="020B0604030504040204" pitchFamily="50" charset="-128"/>
                <a:ea typeface="Meiryo UI" panose="020B0604030504040204" pitchFamily="50" charset="-128"/>
              </a:rPr>
              <a:t>年</a:t>
            </a:r>
            <a:r>
              <a:rPr lang="en-US" altLang="ja-JP" sz="1500" b="1" u="sng" dirty="0">
                <a:solidFill>
                  <a:srgbClr val="0000FF"/>
                </a:solidFill>
                <a:latin typeface="Meiryo UI" panose="020B0604030504040204" pitchFamily="50" charset="-128"/>
                <a:ea typeface="Meiryo UI" panose="020B0604030504040204" pitchFamily="50" charset="-128"/>
              </a:rPr>
              <a:t>12</a:t>
            </a:r>
            <a:r>
              <a:rPr lang="ja-JP" altLang="en-US" sz="1500" b="1" u="sng" dirty="0" smtClean="0">
                <a:solidFill>
                  <a:srgbClr val="0000FF"/>
                </a:solidFill>
                <a:latin typeface="Meiryo UI" panose="020B0604030504040204" pitchFamily="50" charset="-128"/>
                <a:ea typeface="Meiryo UI" panose="020B0604030504040204" pitchFamily="50" charset="-128"/>
              </a:rPr>
              <a:t>月</a:t>
            </a:r>
            <a:r>
              <a:rPr lang="en-US" altLang="ja-JP" sz="1500" b="1" u="sng" dirty="0" smtClean="0">
                <a:solidFill>
                  <a:srgbClr val="0000FF"/>
                </a:solidFill>
                <a:latin typeface="Meiryo UI" panose="020B0604030504040204" pitchFamily="50" charset="-128"/>
                <a:ea typeface="Meiryo UI" panose="020B0604030504040204" pitchFamily="50" charset="-128"/>
              </a:rPr>
              <a:t>20</a:t>
            </a:r>
            <a:r>
              <a:rPr lang="ja-JP" altLang="en-US" sz="1500" b="1" u="sng" dirty="0" smtClean="0">
                <a:solidFill>
                  <a:srgbClr val="0000FF"/>
                </a:solidFill>
                <a:latin typeface="Meiryo UI" panose="020B0604030504040204" pitchFamily="50" charset="-128"/>
                <a:ea typeface="Meiryo UI" panose="020B0604030504040204" pitchFamily="50" charset="-128"/>
              </a:rPr>
              <a:t>日（月）</a:t>
            </a:r>
            <a:r>
              <a:rPr lang="en-US" altLang="ja-JP" sz="1500" b="1" u="sng" dirty="0">
                <a:solidFill>
                  <a:srgbClr val="0000FF"/>
                </a:solidFill>
                <a:latin typeface="Meiryo UI" panose="020B0604030504040204" pitchFamily="50" charset="-128"/>
                <a:ea typeface="Meiryo UI" panose="020B0604030504040204" pitchFamily="50" charset="-128"/>
              </a:rPr>
              <a:t>~2022</a:t>
            </a:r>
            <a:r>
              <a:rPr lang="ja-JP" altLang="en-US" sz="1500" b="1" u="sng" dirty="0">
                <a:solidFill>
                  <a:srgbClr val="0000FF"/>
                </a:solidFill>
                <a:latin typeface="Meiryo UI" panose="020B0604030504040204" pitchFamily="50" charset="-128"/>
                <a:ea typeface="Meiryo UI" panose="020B0604030504040204" pitchFamily="50" charset="-128"/>
              </a:rPr>
              <a:t>年</a:t>
            </a:r>
            <a:r>
              <a:rPr lang="en-US" altLang="ja-JP" sz="1500" b="1" u="sng" dirty="0">
                <a:solidFill>
                  <a:srgbClr val="0000FF"/>
                </a:solidFill>
                <a:latin typeface="Meiryo UI" panose="020B0604030504040204" pitchFamily="50" charset="-128"/>
                <a:ea typeface="Meiryo UI" panose="020B0604030504040204" pitchFamily="50" charset="-128"/>
              </a:rPr>
              <a:t>1</a:t>
            </a:r>
            <a:r>
              <a:rPr lang="ja-JP" altLang="en-US" sz="1500" b="1" u="sng" dirty="0">
                <a:solidFill>
                  <a:srgbClr val="0000FF"/>
                </a:solidFill>
                <a:latin typeface="Meiryo UI" panose="020B0604030504040204" pitchFamily="50" charset="-128"/>
                <a:ea typeface="Meiryo UI" panose="020B0604030504040204" pitchFamily="50" charset="-128"/>
              </a:rPr>
              <a:t>月</a:t>
            </a:r>
            <a:r>
              <a:rPr lang="en-US" altLang="ja-JP" sz="1500" b="1" u="sng" dirty="0">
                <a:solidFill>
                  <a:srgbClr val="0000FF"/>
                </a:solidFill>
                <a:latin typeface="Meiryo UI" panose="020B0604030504040204" pitchFamily="50" charset="-128"/>
                <a:ea typeface="Meiryo UI" panose="020B0604030504040204" pitchFamily="50" charset="-128"/>
              </a:rPr>
              <a:t>21</a:t>
            </a:r>
            <a:r>
              <a:rPr lang="ja-JP" altLang="en-US" sz="1500" b="1" u="sng" dirty="0">
                <a:solidFill>
                  <a:srgbClr val="0000FF"/>
                </a:solidFill>
                <a:latin typeface="Meiryo UI" panose="020B0604030504040204" pitchFamily="50" charset="-128"/>
                <a:ea typeface="Meiryo UI" panose="020B0604030504040204" pitchFamily="50" charset="-128"/>
              </a:rPr>
              <a:t>日（金）</a:t>
            </a:r>
            <a:r>
              <a:rPr lang="en-US" altLang="ja-JP" sz="1500" b="1" u="sng" dirty="0">
                <a:solidFill>
                  <a:srgbClr val="0000FF"/>
                </a:solidFill>
                <a:latin typeface="Meiryo UI" panose="020B0604030504040204" pitchFamily="50" charset="-128"/>
                <a:ea typeface="Meiryo UI" panose="020B0604030504040204" pitchFamily="50" charset="-128"/>
              </a:rPr>
              <a:t>17</a:t>
            </a:r>
            <a:r>
              <a:rPr lang="ja-JP" altLang="en-US" sz="1500" b="1" u="sng" dirty="0">
                <a:solidFill>
                  <a:srgbClr val="0000FF"/>
                </a:solidFill>
                <a:latin typeface="Meiryo UI" panose="020B0604030504040204" pitchFamily="50" charset="-128"/>
                <a:ea typeface="Meiryo UI" panose="020B0604030504040204" pitchFamily="50" charset="-128"/>
              </a:rPr>
              <a:t>：</a:t>
            </a:r>
            <a:r>
              <a:rPr lang="en-US" altLang="ja-JP" sz="1500" b="1" u="sng" dirty="0">
                <a:solidFill>
                  <a:srgbClr val="0000FF"/>
                </a:solidFill>
                <a:latin typeface="Meiryo UI" panose="020B0604030504040204" pitchFamily="50" charset="-128"/>
                <a:ea typeface="Meiryo UI" panose="020B0604030504040204" pitchFamily="50" charset="-128"/>
              </a:rPr>
              <a:t>00</a:t>
            </a:r>
            <a:r>
              <a:rPr lang="ja-JP" altLang="en-US" sz="1500" b="1" u="sng" dirty="0">
                <a:solidFill>
                  <a:srgbClr val="0000FF"/>
                </a:solidFill>
                <a:latin typeface="Meiryo UI" panose="020B0604030504040204" pitchFamily="50" charset="-128"/>
                <a:ea typeface="Meiryo UI" panose="020B0604030504040204" pitchFamily="50" charset="-128"/>
              </a:rPr>
              <a:t>厳守＞</a:t>
            </a:r>
            <a:endParaRPr lang="en-US" altLang="ja-JP" sz="1500" b="1" u="sng" dirty="0">
              <a:solidFill>
                <a:srgbClr val="0000FF"/>
              </a:solidFill>
              <a:latin typeface="Meiryo UI" panose="020B0604030504040204" pitchFamily="50" charset="-128"/>
              <a:ea typeface="Meiryo UI" panose="020B0604030504040204" pitchFamily="50" charset="-128"/>
            </a:endParaRPr>
          </a:p>
          <a:p>
            <a:r>
              <a:rPr lang="ja-JP" altLang="en-US" sz="1700" b="1" dirty="0">
                <a:latin typeface="Meiryo UI" panose="020B0604030504040204" pitchFamily="50" charset="-128"/>
                <a:ea typeface="Meiryo UI" panose="020B0604030504040204" pitchFamily="50" charset="-128"/>
              </a:rPr>
              <a:t>      　</a:t>
            </a:r>
            <a:r>
              <a:rPr lang="ja-JP" altLang="en-US" sz="1500" b="1" dirty="0">
                <a:latin typeface="Meiryo UI" panose="020B0604030504040204" pitchFamily="50" charset="-128"/>
                <a:ea typeface="Meiryo UI" panose="020B0604030504040204" pitchFamily="50" charset="-128"/>
              </a:rPr>
              <a:t>③学修意欲の確認レポート</a:t>
            </a:r>
            <a:endParaRPr lang="en-US" altLang="ja-JP" sz="1500" b="1" dirty="0">
              <a:latin typeface="Meiryo UI" panose="020B0604030504040204" pitchFamily="50" charset="-128"/>
              <a:ea typeface="Meiryo UI" panose="020B0604030504040204" pitchFamily="50" charset="-128"/>
            </a:endParaRPr>
          </a:p>
          <a:p>
            <a:r>
              <a:rPr lang="ja-JP" altLang="en-US" sz="1500" b="1" dirty="0">
                <a:latin typeface="Meiryo UI" panose="020B0604030504040204" pitchFamily="50" charset="-128"/>
                <a:ea typeface="Meiryo UI" panose="020B0604030504040204" pitchFamily="50" charset="-128"/>
              </a:rPr>
              <a:t>　　　　　　　</a:t>
            </a:r>
            <a:r>
              <a:rPr lang="ja-JP" altLang="en-US" sz="1500" b="1" u="sng" dirty="0">
                <a:solidFill>
                  <a:srgbClr val="0000FF"/>
                </a:solidFill>
                <a:latin typeface="Meiryo UI" panose="020B0604030504040204" pitchFamily="50" charset="-128"/>
                <a:ea typeface="Meiryo UI" panose="020B0604030504040204" pitchFamily="50" charset="-128"/>
              </a:rPr>
              <a:t>＜提出期間　</a:t>
            </a:r>
            <a:r>
              <a:rPr lang="en-US" altLang="ja-JP" sz="1500" b="1" u="sng" dirty="0">
                <a:solidFill>
                  <a:srgbClr val="0000FF"/>
                </a:solidFill>
                <a:latin typeface="Meiryo UI" panose="020B0604030504040204" pitchFamily="50" charset="-128"/>
                <a:ea typeface="Meiryo UI" panose="020B0604030504040204" pitchFamily="50" charset="-128"/>
              </a:rPr>
              <a:t>2022</a:t>
            </a:r>
            <a:r>
              <a:rPr lang="ja-JP" altLang="en-US" sz="1500" b="1" u="sng" dirty="0" smtClean="0">
                <a:solidFill>
                  <a:srgbClr val="0000FF"/>
                </a:solidFill>
                <a:latin typeface="Meiryo UI" panose="020B0604030504040204" pitchFamily="50" charset="-128"/>
                <a:ea typeface="Meiryo UI" panose="020B0604030504040204" pitchFamily="50" charset="-128"/>
              </a:rPr>
              <a:t>年  </a:t>
            </a:r>
            <a:r>
              <a:rPr lang="en-US" altLang="ja-JP" sz="1500" b="1" u="sng" dirty="0" smtClean="0">
                <a:solidFill>
                  <a:srgbClr val="0000FF"/>
                </a:solidFill>
                <a:latin typeface="Meiryo UI" panose="020B0604030504040204" pitchFamily="50" charset="-128"/>
                <a:ea typeface="Meiryo UI" panose="020B0604030504040204" pitchFamily="50" charset="-128"/>
              </a:rPr>
              <a:t>1</a:t>
            </a:r>
            <a:r>
              <a:rPr lang="ja-JP" altLang="en-US" sz="1500" b="1" u="sng" dirty="0" smtClean="0">
                <a:solidFill>
                  <a:srgbClr val="0000FF"/>
                </a:solidFill>
                <a:latin typeface="Meiryo UI" panose="020B0604030504040204" pitchFamily="50" charset="-128"/>
                <a:ea typeface="Meiryo UI" panose="020B0604030504040204" pitchFamily="50" charset="-128"/>
              </a:rPr>
              <a:t>月</a:t>
            </a:r>
            <a:r>
              <a:rPr lang="en-US" altLang="ja-JP" sz="1500" b="1" u="sng" dirty="0" smtClean="0">
                <a:solidFill>
                  <a:srgbClr val="0000FF"/>
                </a:solidFill>
                <a:latin typeface="Meiryo UI" panose="020B0604030504040204" pitchFamily="50" charset="-128"/>
                <a:ea typeface="Meiryo UI" panose="020B0604030504040204" pitchFamily="50" charset="-128"/>
              </a:rPr>
              <a:t>17</a:t>
            </a:r>
            <a:r>
              <a:rPr lang="ja-JP" altLang="en-US" sz="1500" b="1" u="sng" dirty="0" smtClean="0">
                <a:solidFill>
                  <a:srgbClr val="0000FF"/>
                </a:solidFill>
                <a:latin typeface="Meiryo UI" panose="020B0604030504040204" pitchFamily="50" charset="-128"/>
                <a:ea typeface="Meiryo UI" panose="020B0604030504040204" pitchFamily="50" charset="-128"/>
              </a:rPr>
              <a:t>日</a:t>
            </a:r>
            <a:r>
              <a:rPr lang="ja-JP" altLang="en-US" sz="1500" b="1" u="sng" dirty="0">
                <a:solidFill>
                  <a:srgbClr val="0000FF"/>
                </a:solidFill>
                <a:latin typeface="Meiryo UI" panose="020B0604030504040204" pitchFamily="50" charset="-128"/>
                <a:ea typeface="Meiryo UI" panose="020B0604030504040204" pitchFamily="50" charset="-128"/>
              </a:rPr>
              <a:t>（月）</a:t>
            </a:r>
            <a:r>
              <a:rPr lang="en-US" altLang="ja-JP" sz="1500" b="1" u="sng" dirty="0">
                <a:solidFill>
                  <a:srgbClr val="0000FF"/>
                </a:solidFill>
                <a:latin typeface="Meiryo UI" panose="020B0604030504040204" pitchFamily="50" charset="-128"/>
                <a:ea typeface="Meiryo UI" panose="020B0604030504040204" pitchFamily="50" charset="-128"/>
              </a:rPr>
              <a:t>~2022</a:t>
            </a:r>
            <a:r>
              <a:rPr lang="ja-JP" altLang="en-US" sz="1500" b="1" u="sng" dirty="0">
                <a:solidFill>
                  <a:srgbClr val="0000FF"/>
                </a:solidFill>
                <a:latin typeface="Meiryo UI" panose="020B0604030504040204" pitchFamily="50" charset="-128"/>
                <a:ea typeface="Meiryo UI" panose="020B0604030504040204" pitchFamily="50" charset="-128"/>
              </a:rPr>
              <a:t>年</a:t>
            </a:r>
            <a:r>
              <a:rPr lang="en-US" altLang="ja-JP" sz="1500" b="1" u="sng" dirty="0">
                <a:solidFill>
                  <a:srgbClr val="0000FF"/>
                </a:solidFill>
                <a:latin typeface="Meiryo UI" panose="020B0604030504040204" pitchFamily="50" charset="-128"/>
                <a:ea typeface="Meiryo UI" panose="020B0604030504040204" pitchFamily="50" charset="-128"/>
              </a:rPr>
              <a:t>2</a:t>
            </a:r>
            <a:r>
              <a:rPr lang="ja-JP" altLang="en-US" sz="1500" b="1" u="sng" dirty="0">
                <a:solidFill>
                  <a:srgbClr val="0000FF"/>
                </a:solidFill>
                <a:latin typeface="Meiryo UI" panose="020B0604030504040204" pitchFamily="50" charset="-128"/>
                <a:ea typeface="Meiryo UI" panose="020B0604030504040204" pitchFamily="50" charset="-128"/>
              </a:rPr>
              <a:t>月</a:t>
            </a:r>
            <a:r>
              <a:rPr lang="en-US" altLang="ja-JP" sz="1500" b="1" u="sng" dirty="0">
                <a:solidFill>
                  <a:srgbClr val="0000FF"/>
                </a:solidFill>
                <a:latin typeface="Meiryo UI" panose="020B0604030504040204" pitchFamily="50" charset="-128"/>
                <a:ea typeface="Meiryo UI" panose="020B0604030504040204" pitchFamily="50" charset="-128"/>
              </a:rPr>
              <a:t>18</a:t>
            </a:r>
            <a:r>
              <a:rPr lang="ja-JP" altLang="en-US" sz="1500" b="1" u="sng" dirty="0">
                <a:solidFill>
                  <a:srgbClr val="0000FF"/>
                </a:solidFill>
                <a:latin typeface="Meiryo UI" panose="020B0604030504040204" pitchFamily="50" charset="-128"/>
                <a:ea typeface="Meiryo UI" panose="020B0604030504040204" pitchFamily="50" charset="-128"/>
              </a:rPr>
              <a:t>日（金）</a:t>
            </a:r>
            <a:r>
              <a:rPr lang="en-US" altLang="ja-JP" sz="1500" b="1" u="sng" dirty="0">
                <a:solidFill>
                  <a:srgbClr val="0000FF"/>
                </a:solidFill>
                <a:latin typeface="Meiryo UI" panose="020B0604030504040204" pitchFamily="50" charset="-128"/>
                <a:ea typeface="Meiryo UI" panose="020B0604030504040204" pitchFamily="50" charset="-128"/>
              </a:rPr>
              <a:t>17</a:t>
            </a:r>
            <a:r>
              <a:rPr lang="ja-JP" altLang="en-US" sz="1500" b="1" u="sng" dirty="0">
                <a:solidFill>
                  <a:srgbClr val="0000FF"/>
                </a:solidFill>
                <a:latin typeface="Meiryo UI" panose="020B0604030504040204" pitchFamily="50" charset="-128"/>
                <a:ea typeface="Meiryo UI" panose="020B0604030504040204" pitchFamily="50" charset="-128"/>
              </a:rPr>
              <a:t>：</a:t>
            </a:r>
            <a:r>
              <a:rPr lang="en-US" altLang="ja-JP" sz="1500" b="1" u="sng" dirty="0">
                <a:solidFill>
                  <a:srgbClr val="0000FF"/>
                </a:solidFill>
                <a:latin typeface="Meiryo UI" panose="020B0604030504040204" pitchFamily="50" charset="-128"/>
                <a:ea typeface="Meiryo UI" panose="020B0604030504040204" pitchFamily="50" charset="-128"/>
              </a:rPr>
              <a:t>00</a:t>
            </a:r>
            <a:r>
              <a:rPr lang="ja-JP" altLang="en-US" sz="1500" b="1" u="sng" dirty="0">
                <a:solidFill>
                  <a:srgbClr val="0000FF"/>
                </a:solidFill>
                <a:latin typeface="Meiryo UI" panose="020B0604030504040204" pitchFamily="50" charset="-128"/>
                <a:ea typeface="Meiryo UI" panose="020B0604030504040204" pitchFamily="50" charset="-128"/>
              </a:rPr>
              <a:t>厳守＞ </a:t>
            </a:r>
            <a:r>
              <a:rPr lang="ja-JP" altLang="en-US" sz="1700" b="1" u="sng" dirty="0">
                <a:solidFill>
                  <a:srgbClr val="0000FF"/>
                </a:solidFill>
                <a:latin typeface="Meiryo UI" panose="020B0604030504040204" pitchFamily="50" charset="-128"/>
                <a:ea typeface="Meiryo UI" panose="020B0604030504040204" pitchFamily="50" charset="-128"/>
              </a:rPr>
              <a:t> </a:t>
            </a:r>
            <a:endParaRPr lang="en-US" altLang="ja-JP" sz="1700" b="1" u="sng" dirty="0">
              <a:solidFill>
                <a:srgbClr val="0000FF"/>
              </a:solidFill>
              <a:latin typeface="Meiryo UI" panose="020B0604030504040204" pitchFamily="50" charset="-128"/>
              <a:ea typeface="Meiryo UI" panose="020B0604030504040204" pitchFamily="50" charset="-128"/>
            </a:endParaRPr>
          </a:p>
          <a:p>
            <a:r>
              <a:rPr lang="ja-JP" altLang="en-US" sz="17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給付奨学金と貸与奨学金の両方を受給中の場合</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　　　 給付奨学金と第一種奨学金、第二種奨学金またはその両方を提出しました。</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併給調整で第一種奨学金が０円の場合も継続願の提出が必要です</a:t>
            </a:r>
          </a:p>
        </p:txBody>
      </p:sp>
      <p:graphicFrame>
        <p:nvGraphicFramePr>
          <p:cNvPr id="5" name="表 4"/>
          <p:cNvGraphicFramePr>
            <a:graphicFrameLocks noGrp="1"/>
          </p:cNvGraphicFramePr>
          <p:nvPr>
            <p:extLst>
              <p:ext uri="{D42A27DB-BD31-4B8C-83A1-F6EECF244321}">
                <p14:modId xmlns:p14="http://schemas.microsoft.com/office/powerpoint/2010/main" val="2789925315"/>
              </p:ext>
            </p:extLst>
          </p:nvPr>
        </p:nvGraphicFramePr>
        <p:xfrm>
          <a:off x="909311" y="4045137"/>
          <a:ext cx="5995728" cy="335280"/>
        </p:xfrm>
        <a:graphic>
          <a:graphicData uri="http://schemas.openxmlformats.org/drawingml/2006/table">
            <a:tbl>
              <a:tblPr firstRow="1">
                <a:tableStyleId>{5940675A-B579-460E-94D1-54222C63F5DA}</a:tableStyleId>
              </a:tblPr>
              <a:tblGrid>
                <a:gridCol w="333096">
                  <a:extLst>
                    <a:ext uri="{9D8B030D-6E8A-4147-A177-3AD203B41FA5}">
                      <a16:colId xmlns:a16="http://schemas.microsoft.com/office/drawing/2014/main" val="20000"/>
                    </a:ext>
                  </a:extLst>
                </a:gridCol>
                <a:gridCol w="333096">
                  <a:extLst>
                    <a:ext uri="{9D8B030D-6E8A-4147-A177-3AD203B41FA5}">
                      <a16:colId xmlns:a16="http://schemas.microsoft.com/office/drawing/2014/main" val="20001"/>
                    </a:ext>
                  </a:extLst>
                </a:gridCol>
                <a:gridCol w="333096">
                  <a:extLst>
                    <a:ext uri="{9D8B030D-6E8A-4147-A177-3AD203B41FA5}">
                      <a16:colId xmlns:a16="http://schemas.microsoft.com/office/drawing/2014/main" val="20002"/>
                    </a:ext>
                  </a:extLst>
                </a:gridCol>
                <a:gridCol w="333096">
                  <a:extLst>
                    <a:ext uri="{9D8B030D-6E8A-4147-A177-3AD203B41FA5}">
                      <a16:colId xmlns:a16="http://schemas.microsoft.com/office/drawing/2014/main" val="20003"/>
                    </a:ext>
                  </a:extLst>
                </a:gridCol>
                <a:gridCol w="333096">
                  <a:extLst>
                    <a:ext uri="{9D8B030D-6E8A-4147-A177-3AD203B41FA5}">
                      <a16:colId xmlns:a16="http://schemas.microsoft.com/office/drawing/2014/main" val="20004"/>
                    </a:ext>
                  </a:extLst>
                </a:gridCol>
                <a:gridCol w="333096">
                  <a:extLst>
                    <a:ext uri="{9D8B030D-6E8A-4147-A177-3AD203B41FA5}">
                      <a16:colId xmlns:a16="http://schemas.microsoft.com/office/drawing/2014/main" val="20005"/>
                    </a:ext>
                  </a:extLst>
                </a:gridCol>
                <a:gridCol w="333096">
                  <a:extLst>
                    <a:ext uri="{9D8B030D-6E8A-4147-A177-3AD203B41FA5}">
                      <a16:colId xmlns:a16="http://schemas.microsoft.com/office/drawing/2014/main" val="20006"/>
                    </a:ext>
                  </a:extLst>
                </a:gridCol>
                <a:gridCol w="333096">
                  <a:extLst>
                    <a:ext uri="{9D8B030D-6E8A-4147-A177-3AD203B41FA5}">
                      <a16:colId xmlns:a16="http://schemas.microsoft.com/office/drawing/2014/main" val="20007"/>
                    </a:ext>
                  </a:extLst>
                </a:gridCol>
                <a:gridCol w="333096">
                  <a:extLst>
                    <a:ext uri="{9D8B030D-6E8A-4147-A177-3AD203B41FA5}">
                      <a16:colId xmlns:a16="http://schemas.microsoft.com/office/drawing/2014/main" val="20008"/>
                    </a:ext>
                  </a:extLst>
                </a:gridCol>
                <a:gridCol w="333096">
                  <a:extLst>
                    <a:ext uri="{9D8B030D-6E8A-4147-A177-3AD203B41FA5}">
                      <a16:colId xmlns:a16="http://schemas.microsoft.com/office/drawing/2014/main" val="20009"/>
                    </a:ext>
                  </a:extLst>
                </a:gridCol>
                <a:gridCol w="333096">
                  <a:extLst>
                    <a:ext uri="{9D8B030D-6E8A-4147-A177-3AD203B41FA5}">
                      <a16:colId xmlns:a16="http://schemas.microsoft.com/office/drawing/2014/main" val="20010"/>
                    </a:ext>
                  </a:extLst>
                </a:gridCol>
                <a:gridCol w="333096">
                  <a:extLst>
                    <a:ext uri="{9D8B030D-6E8A-4147-A177-3AD203B41FA5}">
                      <a16:colId xmlns:a16="http://schemas.microsoft.com/office/drawing/2014/main" val="20011"/>
                    </a:ext>
                  </a:extLst>
                </a:gridCol>
                <a:gridCol w="333096">
                  <a:extLst>
                    <a:ext uri="{9D8B030D-6E8A-4147-A177-3AD203B41FA5}">
                      <a16:colId xmlns:a16="http://schemas.microsoft.com/office/drawing/2014/main" val="20012"/>
                    </a:ext>
                  </a:extLst>
                </a:gridCol>
                <a:gridCol w="333096">
                  <a:extLst>
                    <a:ext uri="{9D8B030D-6E8A-4147-A177-3AD203B41FA5}">
                      <a16:colId xmlns:a16="http://schemas.microsoft.com/office/drawing/2014/main" val="20013"/>
                    </a:ext>
                  </a:extLst>
                </a:gridCol>
                <a:gridCol w="305631">
                  <a:extLst>
                    <a:ext uri="{9D8B030D-6E8A-4147-A177-3AD203B41FA5}">
                      <a16:colId xmlns:a16="http://schemas.microsoft.com/office/drawing/2014/main" val="20014"/>
                    </a:ext>
                  </a:extLst>
                </a:gridCol>
                <a:gridCol w="360561">
                  <a:extLst>
                    <a:ext uri="{9D8B030D-6E8A-4147-A177-3AD203B41FA5}">
                      <a16:colId xmlns:a16="http://schemas.microsoft.com/office/drawing/2014/main" val="20015"/>
                    </a:ext>
                  </a:extLst>
                </a:gridCol>
                <a:gridCol w="333096">
                  <a:extLst>
                    <a:ext uri="{9D8B030D-6E8A-4147-A177-3AD203B41FA5}">
                      <a16:colId xmlns:a16="http://schemas.microsoft.com/office/drawing/2014/main" val="20016"/>
                    </a:ext>
                  </a:extLst>
                </a:gridCol>
                <a:gridCol w="333096">
                  <a:extLst>
                    <a:ext uri="{9D8B030D-6E8A-4147-A177-3AD203B41FA5}">
                      <a16:colId xmlns:a16="http://schemas.microsoft.com/office/drawing/2014/main" val="20017"/>
                    </a:ext>
                  </a:extLst>
                </a:gridCol>
              </a:tblGrid>
              <a:tr h="269144">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a:t>－</a:t>
                      </a:r>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a:t>－</a:t>
                      </a:r>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6597855" y="4212777"/>
            <a:ext cx="2545372" cy="461665"/>
          </a:xfrm>
          <a:prstGeom prst="rect">
            <a:avLst/>
          </a:prstGeom>
          <a:noFill/>
          <a:ln>
            <a:noFill/>
          </a:ln>
        </p:spPr>
        <p:txBody>
          <a:bodyPr wrap="square" rtlCol="0">
            <a:spAutoFit/>
          </a:bodyPr>
          <a:lstStyle/>
          <a:p>
            <a:endParaRPr lang="en-US" altLang="ja-JP" sz="1200" b="1" dirty="0">
              <a:solidFill>
                <a:srgbClr val="FF0000"/>
              </a:solidFill>
              <a:latin typeface="Meiryo UI" panose="020B0604030504040204" pitchFamily="50" charset="-128"/>
              <a:ea typeface="Meiryo UI" panose="020B0604030504040204" pitchFamily="50" charset="-128"/>
            </a:endParaRPr>
          </a:p>
          <a:p>
            <a:r>
              <a:rPr kumimoji="1" lang="ja-JP" altLang="en-US" sz="1200" b="1" dirty="0">
                <a:solidFill>
                  <a:srgbClr val="FF0000"/>
                </a:solidFill>
                <a:latin typeface="Meiryo UI" panose="020B0604030504040204" pitchFamily="50" charset="-128"/>
                <a:ea typeface="Meiryo UI" panose="020B0604030504040204" pitchFamily="50" charset="-128"/>
              </a:rPr>
              <a:t>　　　　　 </a:t>
            </a:r>
            <a:r>
              <a:rPr kumimoji="1" lang="en-US" altLang="ja-JP" sz="1200" b="1" dirty="0">
                <a:solidFill>
                  <a:srgbClr val="FF0000"/>
                </a:solidFill>
                <a:latin typeface="Meiryo UI" panose="020B0604030504040204" pitchFamily="50" charset="-128"/>
                <a:ea typeface="Meiryo UI" panose="020B0604030504040204" pitchFamily="50" charset="-128"/>
              </a:rPr>
              <a:t>※</a:t>
            </a:r>
            <a:r>
              <a:rPr kumimoji="1" lang="ja-JP" altLang="en-US" sz="1200" b="1" dirty="0">
                <a:solidFill>
                  <a:srgbClr val="FF0000"/>
                </a:solidFill>
                <a:latin typeface="Meiryo UI" panose="020B0604030504040204" pitchFamily="50" charset="-128"/>
                <a:ea typeface="Meiryo UI" panose="020B0604030504040204" pitchFamily="50" charset="-128"/>
              </a:rPr>
              <a:t>提出期期間に注意</a:t>
            </a:r>
            <a:endParaRPr kumimoji="1" lang="ja-JP" altLang="en-US" sz="1200" dirty="0"/>
          </a:p>
        </p:txBody>
      </p:sp>
    </p:spTree>
    <p:extLst>
      <p:ext uri="{BB962C8B-B14F-4D97-AF65-F5344CB8AC3E}">
        <p14:creationId xmlns:p14="http://schemas.microsoft.com/office/powerpoint/2010/main" val="3623354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718457" y="299140"/>
            <a:ext cx="8229600" cy="1143000"/>
          </a:xfrm>
        </p:spPr>
        <p:txBody>
          <a:bodyPr rtlCol="0"/>
          <a:lstStyle/>
          <a:p>
            <a:pPr rtl="0"/>
            <a:r>
              <a:rPr lang="ja-JP" altLang="en-US" dirty="0"/>
              <a:t>配付書類</a:t>
            </a:r>
            <a:endParaRPr lang="ja-JP" altLang="en-US"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470263" y="1716677"/>
            <a:ext cx="8229600" cy="5023758"/>
          </a:xfrm>
        </p:spPr>
        <p:txBody>
          <a:bodyPr rtlCol="0">
            <a:noAutofit/>
          </a:bodyPr>
          <a:lstStyle/>
          <a:p>
            <a:pPr rtl="0"/>
            <a:r>
              <a:rPr lang="ja-JP" altLang="en-US" sz="2200" dirty="0">
                <a:latin typeface="Meiryo UI" panose="020B0604030504040204" pitchFamily="50" charset="-128"/>
                <a:ea typeface="Meiryo UI" panose="020B0604030504040204" pitchFamily="50" charset="-128"/>
              </a:rPr>
              <a:t>本紙（パワーポイント説明資料）</a:t>
            </a:r>
            <a:endParaRPr lang="en-US" altLang="ja-JP" sz="2200" dirty="0">
              <a:latin typeface="Meiryo UI" panose="020B0604030504040204" pitchFamily="50" charset="-128"/>
              <a:ea typeface="Meiryo UI" panose="020B0604030504040204" pitchFamily="50" charset="-128"/>
            </a:endParaRPr>
          </a:p>
          <a:p>
            <a:pPr rtl="0"/>
            <a:endParaRPr lang="ja-JP" altLang="en-US" sz="800" dirty="0">
              <a:latin typeface="Meiryo UI" panose="020B0604030504040204" pitchFamily="50" charset="-128"/>
              <a:ea typeface="Meiryo UI" panose="020B0604030504040204" pitchFamily="50" charset="-128"/>
            </a:endParaRPr>
          </a:p>
          <a:p>
            <a:pPr rtl="0"/>
            <a:r>
              <a:rPr lang="ja-JP" altLang="en-US" sz="2200" dirty="0" smtClean="0">
                <a:latin typeface="Meiryo UI" panose="020B0604030504040204" pitchFamily="50" charset="-128"/>
                <a:ea typeface="Meiryo UI" panose="020B0604030504040204" pitchFamily="50" charset="-128"/>
              </a:rPr>
              <a:t>スカラネット・パーソナルログイン～継続願提出について（画面案内）</a:t>
            </a:r>
            <a:endParaRPr lang="en-US" altLang="ja-JP" sz="2200" dirty="0">
              <a:latin typeface="Meiryo UI" panose="020B0604030504040204" pitchFamily="50" charset="-128"/>
              <a:ea typeface="Meiryo UI" panose="020B0604030504040204" pitchFamily="50" charset="-128"/>
            </a:endParaRPr>
          </a:p>
          <a:p>
            <a:pPr rtl="0"/>
            <a:endParaRPr lang="ja-JP" altLang="en-US" sz="800" dirty="0">
              <a:latin typeface="Meiryo UI" panose="020B0604030504040204" pitchFamily="50" charset="-128"/>
              <a:ea typeface="Meiryo UI" panose="020B0604030504040204" pitchFamily="50" charset="-128"/>
            </a:endParaRPr>
          </a:p>
          <a:p>
            <a:pPr rtl="0"/>
            <a:r>
              <a:rPr lang="ja-JP" altLang="en-US" sz="2200" dirty="0">
                <a:latin typeface="Meiryo UI" panose="020B0604030504040204" pitchFamily="50" charset="-128"/>
                <a:ea typeface="Meiryo UI" panose="020B0604030504040204" pitchFamily="50" charset="-128"/>
              </a:rPr>
              <a:t>「給付奨学金継続願」の提出手続きについて</a:t>
            </a:r>
            <a:endParaRPr lang="en-US" altLang="ja-JP" sz="2200" dirty="0">
              <a:latin typeface="Meiryo UI" panose="020B0604030504040204" pitchFamily="50" charset="-128"/>
              <a:ea typeface="Meiryo UI" panose="020B0604030504040204" pitchFamily="50" charset="-128"/>
            </a:endParaRPr>
          </a:p>
          <a:p>
            <a:pPr rtl="0"/>
            <a:endParaRPr lang="en-US" altLang="ja-JP" sz="800" dirty="0">
              <a:latin typeface="Meiryo UI" panose="020B0604030504040204" pitchFamily="50" charset="-128"/>
              <a:ea typeface="Meiryo UI" panose="020B0604030504040204" pitchFamily="50" charset="-128"/>
            </a:endParaRPr>
          </a:p>
          <a:p>
            <a:pPr rtl="0"/>
            <a:r>
              <a:rPr lang="ja-JP" altLang="en-US" sz="2200" dirty="0">
                <a:latin typeface="Meiryo UI" panose="020B0604030504040204" pitchFamily="50" charset="-128"/>
                <a:ea typeface="Meiryo UI" panose="020B0604030504040204" pitchFamily="50" charset="-128"/>
              </a:rPr>
              <a:t>授業料減免の適格認定手続きに</a:t>
            </a:r>
            <a:r>
              <a:rPr lang="ja-JP" altLang="en-US" sz="2200" dirty="0" smtClean="0">
                <a:latin typeface="Meiryo UI" panose="020B0604030504040204" pitchFamily="50" charset="-128"/>
                <a:ea typeface="Meiryo UI" panose="020B0604030504040204" pitchFamily="50" charset="-128"/>
              </a:rPr>
              <a:t>ついて</a:t>
            </a:r>
            <a:endParaRPr lang="en-US" altLang="ja-JP" sz="2200" dirty="0" smtClean="0">
              <a:latin typeface="Meiryo UI" panose="020B0604030504040204" pitchFamily="50" charset="-128"/>
              <a:ea typeface="Meiryo UI" panose="020B0604030504040204" pitchFamily="50" charset="-128"/>
            </a:endParaRPr>
          </a:p>
          <a:p>
            <a:pPr rtl="0"/>
            <a:endParaRPr lang="en-US" altLang="ja-JP" sz="8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大学等における修学の支援に関する法律による授業料減免</a:t>
            </a:r>
            <a:r>
              <a:rPr lang="ja-JP" altLang="en-US" sz="2200" dirty="0" smtClean="0">
                <a:latin typeface="Meiryo UI" panose="020B0604030504040204" pitchFamily="50" charset="-128"/>
                <a:ea typeface="Meiryo UI" panose="020B0604030504040204" pitchFamily="50" charset="-128"/>
              </a:rPr>
              <a:t>の</a:t>
            </a:r>
            <a:r>
              <a:rPr lang="ja-JP" altLang="en-US" sz="2200" dirty="0" smtClean="0">
                <a:latin typeface="Meiryo UI" panose="020B0604030504040204" pitchFamily="50" charset="-128"/>
                <a:ea typeface="Meiryo UI" panose="020B0604030504040204" pitchFamily="50" charset="-128"/>
              </a:rPr>
              <a:t>対象者の</a:t>
            </a:r>
            <a:r>
              <a:rPr lang="ja-JP" altLang="en-US" sz="2200" dirty="0">
                <a:latin typeface="Meiryo UI" panose="020B0604030504040204" pitchFamily="50" charset="-128"/>
                <a:ea typeface="Meiryo UI" panose="020B0604030504040204" pitchFamily="50" charset="-128"/>
              </a:rPr>
              <a:t>認定の継続に関する</a:t>
            </a:r>
            <a:r>
              <a:rPr lang="ja-JP" altLang="en-US" sz="2200" dirty="0" smtClean="0">
                <a:latin typeface="Meiryo UI" panose="020B0604030504040204" pitchFamily="50" charset="-128"/>
                <a:ea typeface="Meiryo UI" panose="020B0604030504040204" pitchFamily="50" charset="-128"/>
              </a:rPr>
              <a:t>申請書</a:t>
            </a:r>
            <a:endParaRPr lang="en-US" altLang="ja-JP" sz="2200" dirty="0" smtClean="0">
              <a:latin typeface="Meiryo UI" panose="020B0604030504040204" pitchFamily="50" charset="-128"/>
              <a:ea typeface="Meiryo UI" panose="020B0604030504040204" pitchFamily="50" charset="-128"/>
            </a:endParaRPr>
          </a:p>
          <a:p>
            <a:pPr marL="0" indent="0">
              <a:buNone/>
            </a:pPr>
            <a:endParaRPr lang="ja-JP" altLang="en-US" sz="800" dirty="0" smtClean="0">
              <a:latin typeface="Meiryo UI" panose="020B0604030504040204" pitchFamily="50" charset="-128"/>
              <a:ea typeface="Meiryo UI" panose="020B0604030504040204" pitchFamily="50" charset="-128"/>
            </a:endParaRPr>
          </a:p>
          <a:p>
            <a:r>
              <a:rPr lang="en-US" altLang="ja-JP" sz="2200" dirty="0" smtClean="0">
                <a:latin typeface="Meiryo UI" panose="020B0604030504040204" pitchFamily="50" charset="-128"/>
                <a:ea typeface="Meiryo UI" panose="020B0604030504040204" pitchFamily="50" charset="-128"/>
              </a:rPr>
              <a:t>【</a:t>
            </a:r>
            <a:r>
              <a:rPr lang="ja-JP" altLang="en-US" sz="2200" dirty="0" smtClean="0">
                <a:latin typeface="Meiryo UI" panose="020B0604030504040204" pitchFamily="50" charset="-128"/>
                <a:ea typeface="Meiryo UI" panose="020B0604030504040204" pitchFamily="50" charset="-128"/>
              </a:rPr>
              <a:t>記入例</a:t>
            </a:r>
            <a:r>
              <a:rPr lang="en-US" altLang="ja-JP" sz="2200" dirty="0" smtClean="0">
                <a:latin typeface="Meiryo UI" panose="020B0604030504040204" pitchFamily="50" charset="-128"/>
                <a:ea typeface="Meiryo UI" panose="020B0604030504040204" pitchFamily="50" charset="-128"/>
              </a:rPr>
              <a:t>】</a:t>
            </a:r>
            <a:r>
              <a:rPr lang="ja-JP" altLang="en-US" sz="2200" dirty="0" smtClean="0">
                <a:latin typeface="Meiryo UI" panose="020B0604030504040204" pitchFamily="50" charset="-128"/>
                <a:ea typeface="Meiryo UI" panose="020B0604030504040204" pitchFamily="50" charset="-128"/>
              </a:rPr>
              <a:t>大学</a:t>
            </a:r>
            <a:r>
              <a:rPr lang="ja-JP" altLang="en-US" sz="2200" dirty="0">
                <a:latin typeface="Meiryo UI" panose="020B0604030504040204" pitchFamily="50" charset="-128"/>
                <a:ea typeface="Meiryo UI" panose="020B0604030504040204" pitchFamily="50" charset="-128"/>
              </a:rPr>
              <a:t>等における修学の支援に関する法律による授業料減免の</a:t>
            </a:r>
            <a:r>
              <a:rPr lang="ja-JP" altLang="en-US" sz="2200" dirty="0" smtClean="0">
                <a:latin typeface="Meiryo UI" panose="020B0604030504040204" pitchFamily="50" charset="-128"/>
                <a:ea typeface="Meiryo UI" panose="020B0604030504040204" pitchFamily="50" charset="-128"/>
              </a:rPr>
              <a:t>対象者の</a:t>
            </a:r>
            <a:r>
              <a:rPr lang="ja-JP" altLang="en-US" sz="2200" dirty="0">
                <a:latin typeface="Meiryo UI" panose="020B0604030504040204" pitchFamily="50" charset="-128"/>
                <a:ea typeface="Meiryo UI" panose="020B0604030504040204" pitchFamily="50" charset="-128"/>
              </a:rPr>
              <a:t>認定の継続に関する申請書</a:t>
            </a:r>
          </a:p>
          <a:p>
            <a:pPr rtl="0"/>
            <a:endParaRPr lang="en-US" altLang="ja-JP" sz="800" dirty="0" smtClean="0">
              <a:latin typeface="Meiryo UI" panose="020B0604030504040204" pitchFamily="50" charset="-128"/>
              <a:ea typeface="Meiryo UI" panose="020B0604030504040204" pitchFamily="50" charset="-128"/>
            </a:endParaRPr>
          </a:p>
          <a:p>
            <a:r>
              <a:rPr lang="zh-TW" altLang="en-US" sz="2200" dirty="0">
                <a:latin typeface="Meiryo UI" panose="020B0604030504040204" pitchFamily="50" charset="-128"/>
                <a:ea typeface="Meiryo UI" panose="020B0604030504040204" pitchFamily="50" charset="-128"/>
              </a:rPr>
              <a:t>授業料分納等</a:t>
            </a:r>
            <a:r>
              <a:rPr lang="zh-TW" altLang="en-US" sz="2200" dirty="0" smtClean="0">
                <a:latin typeface="Meiryo UI" panose="020B0604030504040204" pitchFamily="50" charset="-128"/>
                <a:ea typeface="Meiryo UI" panose="020B0604030504040204" pitchFamily="50" charset="-128"/>
              </a:rPr>
              <a:t>申請書</a:t>
            </a:r>
            <a:endParaRPr lang="en-US" altLang="zh-TW" sz="2200" dirty="0" smtClean="0">
              <a:latin typeface="Meiryo UI" panose="020B0604030504040204" pitchFamily="50" charset="-128"/>
              <a:ea typeface="Meiryo UI" panose="020B0604030504040204" pitchFamily="50" charset="-128"/>
            </a:endParaRPr>
          </a:p>
          <a:p>
            <a:endParaRPr lang="en-US" altLang="zh-TW" sz="800" dirty="0" smtClean="0">
              <a:latin typeface="Meiryo UI" panose="020B0604030504040204" pitchFamily="50" charset="-128"/>
              <a:ea typeface="Meiryo UI" panose="020B0604030504040204" pitchFamily="50" charset="-128"/>
            </a:endParaRPr>
          </a:p>
          <a:p>
            <a:r>
              <a:rPr lang="en-US" altLang="ja-JP" sz="2200" dirty="0" smtClean="0">
                <a:latin typeface="Meiryo UI" panose="020B0604030504040204" pitchFamily="50" charset="-128"/>
                <a:ea typeface="Meiryo UI" panose="020B0604030504040204" pitchFamily="50" charset="-128"/>
              </a:rPr>
              <a:t>【</a:t>
            </a:r>
            <a:r>
              <a:rPr lang="ja-JP" altLang="en-US" sz="2200" dirty="0" smtClean="0">
                <a:latin typeface="Meiryo UI" panose="020B0604030504040204" pitchFamily="50" charset="-128"/>
                <a:ea typeface="Meiryo UI" panose="020B0604030504040204" pitchFamily="50" charset="-128"/>
              </a:rPr>
              <a:t>記入例</a:t>
            </a:r>
            <a:r>
              <a:rPr lang="en-US" altLang="ja-JP" sz="2200" dirty="0" smtClean="0">
                <a:latin typeface="Meiryo UI" panose="020B0604030504040204" pitchFamily="50" charset="-128"/>
                <a:ea typeface="Meiryo UI" panose="020B0604030504040204" pitchFamily="50" charset="-128"/>
              </a:rPr>
              <a:t>】</a:t>
            </a:r>
            <a:r>
              <a:rPr lang="ja-JP" altLang="en-US" sz="2200" dirty="0" smtClean="0">
                <a:latin typeface="Meiryo UI" panose="020B0604030504040204" pitchFamily="50" charset="-128"/>
                <a:ea typeface="Meiryo UI" panose="020B0604030504040204" pitchFamily="50" charset="-128"/>
              </a:rPr>
              <a:t>授業料分納等申請書</a:t>
            </a:r>
            <a:endParaRPr lang="ja-JP" altLang="en-US" sz="2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対角する 2 つの角を丸めた四角形 15"/>
          <p:cNvSpPr/>
          <p:nvPr/>
        </p:nvSpPr>
        <p:spPr bwMode="auto">
          <a:xfrm>
            <a:off x="1086070" y="4532811"/>
            <a:ext cx="2731187" cy="2221604"/>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a:ln>
                <a:noFill/>
              </a:ln>
              <a:solidFill>
                <a:schemeClr val="tx1"/>
              </a:solidFill>
              <a:effectLst/>
              <a:latin typeface="Times New Roman"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a:t>おわりに</a:t>
            </a:r>
          </a:p>
        </p:txBody>
      </p:sp>
      <p:sp>
        <p:nvSpPr>
          <p:cNvPr id="3" name="コンテンツ プレースホルダー 2"/>
          <p:cNvSpPr>
            <a:spLocks noGrp="1"/>
          </p:cNvSpPr>
          <p:nvPr>
            <p:ph idx="1"/>
          </p:nvPr>
        </p:nvSpPr>
        <p:spPr>
          <a:xfrm>
            <a:off x="457200" y="1947309"/>
            <a:ext cx="8229600" cy="2595245"/>
          </a:xfrm>
        </p:spPr>
        <p:txBody>
          <a:bodyPr>
            <a:normAutofit fontScale="70000" lnSpcReduction="20000"/>
          </a:bodyPr>
          <a:lstStyle/>
          <a:p>
            <a:pPr>
              <a:lnSpc>
                <a:spcPts val="3600"/>
              </a:lnSpc>
            </a:pPr>
            <a:r>
              <a:rPr lang="ja-JP" altLang="en-US" dirty="0">
                <a:latin typeface="Meiryo UI" panose="020B0604030504040204" pitchFamily="50" charset="-128"/>
                <a:ea typeface="Meiryo UI" panose="020B0604030504040204" pitchFamily="50" charset="-128"/>
              </a:rPr>
              <a:t>奨学金の給付および授業料減免に係る</a:t>
            </a:r>
            <a:r>
              <a:rPr lang="ja-JP" altLang="en-US" dirty="0">
                <a:solidFill>
                  <a:srgbClr val="FF0000"/>
                </a:solidFill>
                <a:latin typeface="Meiryo UI" panose="020B0604030504040204" pitchFamily="50" charset="-128"/>
                <a:ea typeface="Meiryo UI" panose="020B0604030504040204" pitchFamily="50" charset="-128"/>
              </a:rPr>
              <a:t>各種</a:t>
            </a:r>
            <a:r>
              <a:rPr lang="ja-JP" altLang="en-US" dirty="0" smtClean="0">
                <a:solidFill>
                  <a:srgbClr val="FF0000"/>
                </a:solidFill>
                <a:latin typeface="Meiryo UI" panose="020B0604030504040204" pitchFamily="50" charset="-128"/>
                <a:ea typeface="Meiryo UI" panose="020B0604030504040204" pitchFamily="50" charset="-128"/>
              </a:rPr>
              <a:t>手続きは各自で確実におこなってください</a:t>
            </a:r>
            <a:r>
              <a:rPr lang="ja-JP" altLang="en-US" dirty="0" smtClean="0">
                <a:latin typeface="Meiryo UI" panose="020B0604030504040204" pitchFamily="50" charset="-128"/>
                <a:ea typeface="Meiryo UI" panose="020B0604030504040204" pitchFamily="50" charset="-128"/>
              </a:rPr>
              <a:t>。提出や入力の</a:t>
            </a:r>
            <a:r>
              <a:rPr lang="ja-JP" altLang="en-US" dirty="0">
                <a:latin typeface="Meiryo UI" panose="020B0604030504040204" pitchFamily="50" charset="-128"/>
                <a:ea typeface="Meiryo UI" panose="020B0604030504040204" pitchFamily="50" charset="-128"/>
              </a:rPr>
              <a:t>際は、不備のないようによく確認をしましょう</a:t>
            </a:r>
            <a:r>
              <a:rPr lang="ja-JP" altLang="en-US" dirty="0" smtClean="0">
                <a:latin typeface="Meiryo UI" panose="020B0604030504040204" pitchFamily="50" charset="-128"/>
                <a:ea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endParaRPr>
          </a:p>
          <a:p>
            <a:pPr>
              <a:lnSpc>
                <a:spcPts val="3600"/>
              </a:lnSpc>
            </a:pPr>
            <a:r>
              <a:rPr lang="ja-JP" altLang="en-US" dirty="0" smtClean="0">
                <a:latin typeface="Meiryo UI" panose="020B0604030504040204" pitchFamily="50" charset="-128"/>
                <a:ea typeface="Meiryo UI" panose="020B0604030504040204" pitchFamily="50" charset="-128"/>
              </a:rPr>
              <a:t>手続きによっては、</a:t>
            </a:r>
            <a:r>
              <a:rPr lang="ja-JP" altLang="en-US" dirty="0" smtClean="0">
                <a:solidFill>
                  <a:srgbClr val="FF0000"/>
                </a:solidFill>
                <a:latin typeface="Meiryo UI" panose="020B0604030504040204" pitchFamily="50" charset="-128"/>
                <a:ea typeface="Meiryo UI" panose="020B0604030504040204" pitchFamily="50" charset="-128"/>
              </a:rPr>
              <a:t>訂正</a:t>
            </a:r>
            <a:r>
              <a:rPr lang="ja-JP" altLang="en-US" dirty="0">
                <a:solidFill>
                  <a:srgbClr val="FF0000"/>
                </a:solidFill>
                <a:latin typeface="Meiryo UI" panose="020B0604030504040204" pitchFamily="50" charset="-128"/>
                <a:ea typeface="Meiryo UI" panose="020B0604030504040204" pitchFamily="50" charset="-128"/>
              </a:rPr>
              <a:t>や変更ができない</a:t>
            </a:r>
            <a:r>
              <a:rPr lang="ja-JP" altLang="en-US" dirty="0">
                <a:latin typeface="Meiryo UI" panose="020B0604030504040204" pitchFamily="50" charset="-128"/>
                <a:ea typeface="Meiryo UI" panose="020B0604030504040204" pitchFamily="50" charset="-128"/>
              </a:rPr>
              <a:t>ものもあります</a:t>
            </a:r>
            <a:r>
              <a:rPr lang="ja-JP" altLang="en-US" dirty="0" smtClean="0">
                <a:latin typeface="Meiryo UI" panose="020B0604030504040204" pitchFamily="50" charset="-128"/>
                <a:ea typeface="Meiryo UI" panose="020B0604030504040204" pitchFamily="50" charset="-128"/>
              </a:rPr>
              <a:t>。不備や決められた手続期限等を過ぎたことにより生じたペナルティは自己責任です。手続き</a:t>
            </a:r>
            <a:r>
              <a:rPr lang="ja-JP" altLang="en-US" dirty="0">
                <a:latin typeface="Meiryo UI" panose="020B0604030504040204" pitchFamily="50" charset="-128"/>
                <a:ea typeface="Meiryo UI" panose="020B0604030504040204" pitchFamily="50" charset="-128"/>
              </a:rPr>
              <a:t>は十分に注意して</a:t>
            </a:r>
            <a:r>
              <a:rPr lang="ja-JP" altLang="en-US" dirty="0" smtClean="0">
                <a:latin typeface="Meiryo UI" panose="020B0604030504040204" pitchFamily="50" charset="-128"/>
                <a:ea typeface="Meiryo UI" panose="020B0604030504040204" pitchFamily="50" charset="-128"/>
              </a:rPr>
              <a:t>おこなってください。</a:t>
            </a:r>
            <a:r>
              <a:rPr lang="ja-JP" altLang="en-US" dirty="0" smtClean="0">
                <a:solidFill>
                  <a:srgbClr val="FF0000"/>
                </a:solidFill>
                <a:latin typeface="Meiryo UI" panose="020B0604030504040204" pitchFamily="50" charset="-128"/>
                <a:ea typeface="Meiryo UI" panose="020B0604030504040204" pitchFamily="50" charset="-128"/>
              </a:rPr>
              <a:t>期限</a:t>
            </a:r>
            <a:r>
              <a:rPr lang="ja-JP" altLang="en-US" dirty="0">
                <a:solidFill>
                  <a:srgbClr val="FF0000"/>
                </a:solidFill>
                <a:latin typeface="Meiryo UI" panose="020B0604030504040204" pitchFamily="50" charset="-128"/>
                <a:ea typeface="Meiryo UI" panose="020B0604030504040204" pitchFamily="50" charset="-128"/>
              </a:rPr>
              <a:t>・</a:t>
            </a:r>
            <a:r>
              <a:rPr lang="ja-JP" altLang="en-US" dirty="0" smtClean="0">
                <a:solidFill>
                  <a:srgbClr val="FF0000"/>
                </a:solidFill>
                <a:latin typeface="Meiryo UI" panose="020B0604030504040204" pitchFamily="50" charset="-128"/>
                <a:ea typeface="Meiryo UI" panose="020B0604030504040204" pitchFamily="50" charset="-128"/>
              </a:rPr>
              <a:t>ルールは必ず守り、</a:t>
            </a:r>
            <a:r>
              <a:rPr lang="ja-JP" altLang="en-US" dirty="0">
                <a:solidFill>
                  <a:srgbClr val="FF0000"/>
                </a:solidFill>
                <a:latin typeface="Meiryo UI" panose="020B0604030504040204" pitchFamily="50" charset="-128"/>
                <a:ea typeface="Meiryo UI" panose="020B0604030504040204" pitchFamily="50" charset="-128"/>
              </a:rPr>
              <a:t>すみやかに</a:t>
            </a:r>
            <a:r>
              <a:rPr lang="ja-JP" altLang="en-US" dirty="0">
                <a:latin typeface="Meiryo UI" panose="020B0604030504040204" pitchFamily="50" charset="-128"/>
                <a:ea typeface="Meiryo UI" panose="020B0604030504040204" pitchFamily="50" charset="-128"/>
              </a:rPr>
              <a:t>手続きをしましょう</a:t>
            </a:r>
            <a:r>
              <a:rPr lang="ja-JP" altLang="en-US" dirty="0" smtClean="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553317" y="5663296"/>
            <a:ext cx="4048125" cy="923330"/>
          </a:xfrm>
          <a:prstGeom prst="rect">
            <a:avLst/>
          </a:prstGeom>
          <a:noFill/>
          <a:ln>
            <a:solidFill>
              <a:schemeClr val="bg2"/>
            </a:solidFill>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下関市立大学　学生支援課</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本館</a:t>
            </a:r>
            <a:r>
              <a:rPr kumimoji="1" lang="en-US" altLang="ja-JP" sz="1200" dirty="0">
                <a:latin typeface="Meiryo UI" panose="020B0604030504040204" pitchFamily="50" charset="-128"/>
                <a:ea typeface="Meiryo UI" panose="020B0604030504040204" pitchFamily="50" charset="-128"/>
              </a:rPr>
              <a:t>I</a:t>
            </a:r>
            <a:r>
              <a:rPr kumimoji="1" lang="ja-JP" altLang="en-US" sz="1200" dirty="0">
                <a:latin typeface="Meiryo UI" panose="020B0604030504040204" pitchFamily="50" charset="-128"/>
                <a:ea typeface="Meiryo UI" panose="020B0604030504040204" pitchFamily="50" charset="-128"/>
              </a:rPr>
              <a:t>棟</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階事務局②番窓口</a:t>
            </a:r>
            <a:r>
              <a:rPr kumimoji="1" lang="en-US" altLang="ja-JP" sz="1200" dirty="0">
                <a:latin typeface="Meiryo UI" panose="020B0604030504040204" pitchFamily="50" charset="-128"/>
                <a:ea typeface="Meiryo UI" panose="020B0604030504040204" pitchFamily="50" charset="-128"/>
              </a:rPr>
              <a:t>)</a:t>
            </a:r>
          </a:p>
          <a:p>
            <a:r>
              <a:rPr kumimoji="1" lang="en-US" altLang="ja-JP" sz="1200" dirty="0">
                <a:latin typeface="Meiryo UI" panose="020B0604030504040204" pitchFamily="50" charset="-128"/>
                <a:ea typeface="Meiryo UI" panose="020B0604030504040204" pitchFamily="50" charset="-128"/>
              </a:rPr>
              <a:t>TEL</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083-252-0289</a:t>
            </a:r>
          </a:p>
          <a:p>
            <a:r>
              <a:rPr kumimoji="1" lang="en-US" altLang="ja-JP" sz="1200" dirty="0">
                <a:latin typeface="Meiryo UI" panose="020B0604030504040204" pitchFamily="50" charset="-128"/>
                <a:ea typeface="Meiryo UI" panose="020B0604030504040204" pitchFamily="50" charset="-128"/>
              </a:rPr>
              <a:t>mail:</a:t>
            </a:r>
            <a:r>
              <a:rPr lang="en-US" altLang="ja-JP" dirty="0"/>
              <a:t> </a:t>
            </a:r>
            <a:r>
              <a:rPr lang="en-US" altLang="ja-JP" sz="1200" dirty="0">
                <a:latin typeface="Meiryo UI" panose="020B0604030504040204" pitchFamily="50" charset="-128"/>
                <a:ea typeface="Meiryo UI" panose="020B0604030504040204" pitchFamily="50" charset="-128"/>
              </a:rPr>
              <a:t>gakusei-mng@eco.shimonoseki-cu.ac.jp</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平日　</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30</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17</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15</a:t>
            </a:r>
            <a:endParaRPr kumimoji="1" lang="ja-JP" altLang="en-US" sz="1200" dirty="0" err="1">
              <a:latin typeface="Meiryo UI" panose="020B0604030504040204" pitchFamily="50" charset="-128"/>
              <a:ea typeface="Meiryo UI" panose="020B0604030504040204" pitchFamily="50" charset="-128"/>
            </a:endParaRPr>
          </a:p>
        </p:txBody>
      </p:sp>
      <p:sp>
        <p:nvSpPr>
          <p:cNvPr id="8" name="正方形/長方形 7"/>
          <p:cNvSpPr/>
          <p:nvPr/>
        </p:nvSpPr>
        <p:spPr>
          <a:xfrm>
            <a:off x="1649985" y="4523093"/>
            <a:ext cx="1603350" cy="707886"/>
          </a:xfrm>
          <a:prstGeom prst="rect">
            <a:avLst/>
          </a:prstGeom>
        </p:spPr>
        <p:txBody>
          <a:bodyPr wrap="square">
            <a:spAutoFit/>
          </a:bodyPr>
          <a:lstStyle/>
          <a:p>
            <a:pPr algn="ctr"/>
            <a:r>
              <a:rPr kumimoji="1" lang="en-US" altLang="ja-JP" sz="1200" b="1" dirty="0">
                <a:solidFill>
                  <a:schemeClr val="tx1">
                    <a:lumMod val="95000"/>
                    <a:lumOff val="5000"/>
                  </a:schemeClr>
                </a:solidFill>
                <a:latin typeface="Meiryo UI" panose="020B0604030504040204" pitchFamily="50" charset="-128"/>
                <a:ea typeface="Meiryo UI" panose="020B0604030504040204" pitchFamily="50" charset="-128"/>
              </a:rPr>
              <a:t>JASSO</a:t>
            </a:r>
            <a:r>
              <a:rPr kumimoji="1" lang="ja-JP" altLang="en-US" sz="1200" b="1" dirty="0">
                <a:solidFill>
                  <a:schemeClr val="tx1">
                    <a:lumMod val="95000"/>
                    <a:lumOff val="5000"/>
                  </a:schemeClr>
                </a:solidFill>
                <a:latin typeface="Meiryo UI" panose="020B0604030504040204" pitchFamily="50" charset="-128"/>
                <a:ea typeface="Meiryo UI" panose="020B0604030504040204" pitchFamily="50" charset="-128"/>
              </a:rPr>
              <a:t>ホームページ</a:t>
            </a:r>
            <a:endParaRPr kumimoji="1" lang="en-US" altLang="ja-JP" sz="1200" b="1" dirty="0">
              <a:solidFill>
                <a:schemeClr val="tx1">
                  <a:lumMod val="95000"/>
                  <a:lumOff val="5000"/>
                </a:schemeClr>
              </a:solidFill>
              <a:latin typeface="Meiryo UI" panose="020B0604030504040204" pitchFamily="50" charset="-128"/>
              <a:ea typeface="Meiryo UI" panose="020B0604030504040204" pitchFamily="50" charset="-128"/>
            </a:endParaRPr>
          </a:p>
          <a:p>
            <a:pPr algn="ctr"/>
            <a:endParaRPr kumimoji="1" lang="en-US" altLang="ja-JP" sz="1600" dirty="0">
              <a:solidFill>
                <a:schemeClr val="tx1">
                  <a:lumMod val="95000"/>
                  <a:lumOff val="5000"/>
                </a:schemeClr>
              </a:solidFill>
              <a:latin typeface="Meiryo UI" panose="020B0604030504040204" pitchFamily="50" charset="-128"/>
              <a:ea typeface="Meiryo UI" panose="020B0604030504040204" pitchFamily="50" charset="-128"/>
            </a:endParaRPr>
          </a:p>
          <a:p>
            <a:pPr algn="ct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a:t>
            </a:r>
            <a:r>
              <a:rPr kumimoji="1" lang="en-US" altLang="ja-JP" sz="1200" dirty="0">
                <a:solidFill>
                  <a:schemeClr val="tx1">
                    <a:lumMod val="95000"/>
                    <a:lumOff val="5000"/>
                  </a:schemeClr>
                </a:solidFill>
                <a:latin typeface="Meiryo UI" panose="020B0604030504040204" pitchFamily="50" charset="-128"/>
                <a:ea typeface="Meiryo UI" panose="020B0604030504040204" pitchFamily="50" charset="-128"/>
              </a:rPr>
              <a:t>QR</a:t>
            </a: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コード＞</a:t>
            </a:r>
          </a:p>
        </p:txBody>
      </p:sp>
      <p:sp>
        <p:nvSpPr>
          <p:cNvPr id="15" name="正方形/長方形 14"/>
          <p:cNvSpPr/>
          <p:nvPr/>
        </p:nvSpPr>
        <p:spPr>
          <a:xfrm>
            <a:off x="1468264" y="4750627"/>
            <a:ext cx="2133407" cy="246221"/>
          </a:xfrm>
          <a:prstGeom prst="rect">
            <a:avLst/>
          </a:prstGeom>
        </p:spPr>
        <p:txBody>
          <a:bodyPr wrap="square">
            <a:spAutoFit/>
          </a:bodyPr>
          <a:lstStyle/>
          <a:p>
            <a:r>
              <a:rPr lang="ja-JP" altLang="en-US" sz="1000" dirty="0">
                <a:latin typeface="Meiryo UI" panose="020B0604030504040204" pitchFamily="50" charset="-128"/>
                <a:ea typeface="Meiryo UI" panose="020B0604030504040204" pitchFamily="50" charset="-128"/>
              </a:rPr>
              <a:t>給付</a:t>
            </a:r>
            <a:r>
              <a:rPr lang="ja-JP" altLang="en-US" sz="1000" dirty="0" smtClean="0">
                <a:latin typeface="Meiryo UI" panose="020B0604030504040204" pitchFamily="50" charset="-128"/>
                <a:ea typeface="Meiryo UI" panose="020B0604030504040204" pitchFamily="50" charset="-128"/>
              </a:rPr>
              <a:t>奨学金継続願の提出について</a:t>
            </a:r>
            <a:endParaRPr lang="ja-JP" altLang="en-US" sz="1000" dirty="0">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2"/>
          <a:stretch>
            <a:fillRect/>
          </a:stretch>
        </p:blipFill>
        <p:spPr>
          <a:xfrm>
            <a:off x="1822130" y="5185796"/>
            <a:ext cx="1184915" cy="1168509"/>
          </a:xfrm>
          <a:prstGeom prst="rect">
            <a:avLst/>
          </a:prstGeom>
        </p:spPr>
      </p:pic>
      <p:sp>
        <p:nvSpPr>
          <p:cNvPr id="7" name="正方形/長方形 6"/>
          <p:cNvSpPr/>
          <p:nvPr/>
        </p:nvSpPr>
        <p:spPr>
          <a:xfrm>
            <a:off x="1219997" y="6354305"/>
            <a:ext cx="2629943" cy="400110"/>
          </a:xfrm>
          <a:prstGeom prst="rect">
            <a:avLst/>
          </a:prstGeom>
        </p:spPr>
        <p:txBody>
          <a:bodyPr wrap="square">
            <a:spAutoFit/>
          </a:bodyPr>
          <a:lstStyle/>
          <a:p>
            <a:r>
              <a:rPr lang="en-US" altLang="ja-JP" sz="1000" dirty="0">
                <a:latin typeface="Meiryo UI" panose="020B0604030504040204" pitchFamily="50" charset="-128"/>
                <a:ea typeface="Meiryo UI" panose="020B0604030504040204" pitchFamily="50" charset="-128"/>
              </a:rPr>
              <a:t>https://www.jasso.go.jp/shogakukin/saiyochu/kyufu/keizokunegai.html</a:t>
            </a:r>
            <a:endParaRPr lang="ja-JP" altLang="en-US" sz="1000" dirty="0">
              <a:latin typeface="Meiryo UI" panose="020B0604030504040204" pitchFamily="50" charset="-128"/>
              <a:ea typeface="Meiryo UI" panose="020B0604030504040204" pitchFamily="50" charset="-128"/>
            </a:endParaRPr>
          </a:p>
        </p:txBody>
      </p:sp>
      <p:sp>
        <p:nvSpPr>
          <p:cNvPr id="10" name="対角する 2 つの角を丸めた四角形 9"/>
          <p:cNvSpPr/>
          <p:nvPr/>
        </p:nvSpPr>
        <p:spPr bwMode="auto">
          <a:xfrm>
            <a:off x="4571859" y="4523093"/>
            <a:ext cx="4054889" cy="909323"/>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smtClean="0">
              <a:ln>
                <a:noFill/>
              </a:ln>
              <a:solidFill>
                <a:schemeClr val="tx1"/>
              </a:solidFill>
              <a:effectLst/>
              <a:latin typeface="Times New Roman" charset="0"/>
              <a:ea typeface="ＭＳ Ｐゴシック" pitchFamily="50" charset="-128"/>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969" y="4639677"/>
            <a:ext cx="740683" cy="676153"/>
          </a:xfrm>
          <a:prstGeom prst="rect">
            <a:avLst/>
          </a:prstGeom>
        </p:spPr>
      </p:pic>
      <p:sp>
        <p:nvSpPr>
          <p:cNvPr id="12" name="正方形/長方形 11"/>
          <p:cNvSpPr/>
          <p:nvPr/>
        </p:nvSpPr>
        <p:spPr>
          <a:xfrm>
            <a:off x="5417530" y="4526270"/>
            <a:ext cx="2971504" cy="307777"/>
          </a:xfrm>
          <a:prstGeom prst="rect">
            <a:avLst/>
          </a:prstGeom>
        </p:spPr>
        <p:txBody>
          <a:bodyPr wrap="square">
            <a:spAutoFit/>
          </a:bodyPr>
          <a:lstStyle/>
          <a:p>
            <a:r>
              <a:rPr lang="en-US" altLang="ja-JP" sz="1400" b="1" dirty="0" smtClean="0">
                <a:latin typeface="Meiryo UI" panose="020B0604030504040204" pitchFamily="50" charset="-128"/>
                <a:ea typeface="Meiryo UI" panose="020B0604030504040204" pitchFamily="50" charset="-128"/>
              </a:rPr>
              <a:t>2022</a:t>
            </a:r>
            <a:r>
              <a:rPr lang="ja-JP" altLang="en-US" sz="1400" b="1" dirty="0" smtClean="0">
                <a:latin typeface="Meiryo UI" panose="020B0604030504040204" pitchFamily="50" charset="-128"/>
                <a:ea typeface="Meiryo UI" panose="020B0604030504040204" pitchFamily="50" charset="-128"/>
              </a:rPr>
              <a:t>年</a:t>
            </a:r>
            <a:r>
              <a:rPr lang="en-US" altLang="ja-JP" sz="1400" b="1" dirty="0" smtClean="0">
                <a:latin typeface="Meiryo UI" panose="020B0604030504040204" pitchFamily="50" charset="-128"/>
                <a:ea typeface="Meiryo UI" panose="020B0604030504040204" pitchFamily="50" charset="-128"/>
              </a:rPr>
              <a:t>4</a:t>
            </a:r>
            <a:r>
              <a:rPr lang="ja-JP" altLang="en-US" sz="1400" b="1" dirty="0" smtClean="0">
                <a:latin typeface="Meiryo UI" panose="020B0604030504040204" pitchFamily="50" charset="-128"/>
                <a:ea typeface="Meiryo UI" panose="020B0604030504040204" pitchFamily="50" charset="-128"/>
              </a:rPr>
              <a:t>月、</a:t>
            </a:r>
            <a:r>
              <a:rPr lang="en-US" altLang="ja-JP" sz="1400" b="1" dirty="0" smtClean="0">
                <a:latin typeface="Meiryo UI" panose="020B0604030504040204" pitchFamily="50" charset="-128"/>
                <a:ea typeface="Meiryo UI" panose="020B0604030504040204" pitchFamily="50" charset="-128"/>
              </a:rPr>
              <a:t>5</a:t>
            </a:r>
            <a:r>
              <a:rPr lang="ja-JP" altLang="en-US" sz="1400" b="1" dirty="0" smtClean="0">
                <a:latin typeface="Meiryo UI" panose="020B0604030504040204" pitchFamily="50" charset="-128"/>
                <a:ea typeface="Meiryo UI" panose="020B0604030504040204" pitchFamily="50" charset="-128"/>
              </a:rPr>
              <a:t>月の奨学金振込日</a:t>
            </a:r>
            <a:endParaRPr lang="en-US" altLang="ja-JP" sz="1400" b="1" dirty="0" smtClean="0">
              <a:latin typeface="Meiryo UI" panose="020B0604030504040204" pitchFamily="50" charset="-128"/>
              <a:ea typeface="Meiryo UI" panose="020B0604030504040204" pitchFamily="50" charset="-128"/>
            </a:endParaRPr>
          </a:p>
        </p:txBody>
      </p:sp>
      <p:sp>
        <p:nvSpPr>
          <p:cNvPr id="13" name="正方形/長方形 12"/>
          <p:cNvSpPr/>
          <p:nvPr/>
        </p:nvSpPr>
        <p:spPr>
          <a:xfrm>
            <a:off x="5618762" y="4762104"/>
            <a:ext cx="3001222" cy="646331"/>
          </a:xfrm>
          <a:prstGeom prst="rect">
            <a:avLst/>
          </a:prstGeom>
        </p:spPr>
        <p:txBody>
          <a:bodyPr wrap="square">
            <a:spAutoFit/>
          </a:bodyPr>
          <a:lstStyle/>
          <a:p>
            <a:pPr>
              <a:lnSpc>
                <a:spcPct val="150000"/>
              </a:lnSpc>
            </a:pPr>
            <a:r>
              <a:rPr lang="ja-JP" altLang="en-US" sz="1200" dirty="0" smtClean="0">
                <a:latin typeface="Meiryo UI" panose="020B0604030504040204" pitchFamily="50" charset="-128"/>
                <a:ea typeface="Meiryo UI" panose="020B0604030504040204" pitchFamily="50" charset="-128"/>
              </a:rPr>
              <a:t>４月</a:t>
            </a:r>
            <a:r>
              <a:rPr lang="ja-JP" altLang="en-US" sz="1200" dirty="0">
                <a:latin typeface="Meiryo UI" panose="020B0604030504040204" pitchFamily="50" charset="-128"/>
                <a:ea typeface="Meiryo UI" panose="020B0604030504040204" pitchFamily="50" charset="-128"/>
              </a:rPr>
              <a:t>の振込日は</a:t>
            </a:r>
            <a:r>
              <a:rPr lang="ja-JP" altLang="en-US" sz="1200" u="sng" dirty="0">
                <a:latin typeface="Meiryo UI" panose="020B0604030504040204" pitchFamily="50" charset="-128"/>
                <a:ea typeface="Meiryo UI" panose="020B0604030504040204" pitchFamily="50" charset="-128"/>
              </a:rPr>
              <a:t>４月２１日（木）</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a:lnSpc>
                <a:spcPct val="150000"/>
              </a:lnSpc>
            </a:pPr>
            <a:r>
              <a:rPr lang="ja-JP" altLang="en-US" sz="1200" dirty="0" smtClean="0">
                <a:latin typeface="Meiryo UI" panose="020B0604030504040204" pitchFamily="50" charset="-128"/>
                <a:ea typeface="Meiryo UI" panose="020B0604030504040204" pitchFamily="50" charset="-128"/>
              </a:rPr>
              <a:t>５月</a:t>
            </a:r>
            <a:r>
              <a:rPr lang="ja-JP" altLang="en-US" sz="1200" dirty="0">
                <a:latin typeface="Meiryo UI" panose="020B0604030504040204" pitchFamily="50" charset="-128"/>
                <a:ea typeface="Meiryo UI" panose="020B0604030504040204" pitchFamily="50" charset="-128"/>
              </a:rPr>
              <a:t>の振込日は</a:t>
            </a:r>
            <a:r>
              <a:rPr lang="ja-JP" altLang="en-US" sz="1200" u="sng" dirty="0">
                <a:latin typeface="Meiryo UI" panose="020B0604030504040204" pitchFamily="50" charset="-128"/>
                <a:ea typeface="Meiryo UI" panose="020B0604030504040204" pitchFamily="50" charset="-128"/>
              </a:rPr>
              <a:t>５月１６日（月）</a:t>
            </a:r>
            <a:r>
              <a:rPr lang="ja-JP" altLang="en-US" sz="1200" dirty="0">
                <a:latin typeface="Meiryo UI" panose="020B0604030504040204" pitchFamily="50" charset="-128"/>
                <a:ea typeface="Meiryo UI" panose="020B0604030504040204" pitchFamily="50" charset="-128"/>
              </a:rPr>
              <a:t>です。</a:t>
            </a:r>
          </a:p>
        </p:txBody>
      </p:sp>
    </p:spTree>
    <p:extLst>
      <p:ext uri="{BB962C8B-B14F-4D97-AF65-F5344CB8AC3E}">
        <p14:creationId xmlns:p14="http://schemas.microsoft.com/office/powerpoint/2010/main" val="1878173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34904" y="393115"/>
            <a:ext cx="8229600" cy="1143000"/>
          </a:xfrm>
        </p:spPr>
        <p:txBody>
          <a:bodyPr rtlCol="0"/>
          <a:lstStyle/>
          <a:p>
            <a:pPr rtl="0"/>
            <a:r>
              <a:rPr lang="ja-JP" altLang="en-US" dirty="0"/>
              <a:t>はじめに</a:t>
            </a:r>
            <a:endParaRPr lang="ja-JP" altLang="en-US"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378133" y="1682215"/>
            <a:ext cx="8229600" cy="475211"/>
          </a:xfrm>
        </p:spPr>
        <p:txBody>
          <a:bodyPr rtlCol="0">
            <a:normAutofit lnSpcReduction="10000"/>
          </a:bodyPr>
          <a:lstStyle/>
          <a:p>
            <a:pPr rtl="0"/>
            <a:r>
              <a:rPr lang="ja-JP" altLang="en-US" dirty="0">
                <a:latin typeface="Meiryo UI" panose="020B0604030504040204" pitchFamily="50" charset="-128"/>
                <a:ea typeface="Meiryo UI" panose="020B0604030504040204" pitchFamily="50" charset="-128"/>
              </a:rPr>
              <a:t>よくある質問</a:t>
            </a:r>
          </a:p>
        </p:txBody>
      </p:sp>
      <p:sp>
        <p:nvSpPr>
          <p:cNvPr id="4" name="角丸四角形 3"/>
          <p:cNvSpPr/>
          <p:nvPr/>
        </p:nvSpPr>
        <p:spPr bwMode="auto">
          <a:xfrm>
            <a:off x="434903" y="2157426"/>
            <a:ext cx="8395931" cy="720054"/>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defTabSz="833438" fontAlgn="base" hangingPunct="0">
              <a:lnSpc>
                <a:spcPts val="2200"/>
              </a:lnSpc>
              <a:buClr>
                <a:srgbClr val="006600"/>
              </a:buClr>
            </a:pPr>
            <a:r>
              <a:rPr lang="ja-JP" altLang="en-US" sz="2000" dirty="0">
                <a:solidFill>
                  <a:schemeClr val="tx1"/>
                </a:solidFill>
                <a:latin typeface="Meiryo UI" panose="020B0604030504040204" pitchFamily="50" charset="-128"/>
                <a:ea typeface="Meiryo UI" panose="020B0604030504040204" pitchFamily="50" charset="-128"/>
              </a:rPr>
              <a:t>Ｑ．給付奨学生として採用されたら、</a:t>
            </a:r>
            <a:r>
              <a:rPr kumimoji="1" lang="ja-JP" altLang="en-US" sz="2000" dirty="0">
                <a:solidFill>
                  <a:schemeClr val="tx1"/>
                </a:solidFill>
                <a:latin typeface="Meiryo UI" panose="020B0604030504040204" pitchFamily="50" charset="-128"/>
                <a:ea typeface="Meiryo UI" panose="020B0604030504040204" pitchFamily="50" charset="-128"/>
              </a:rPr>
              <a:t>一旦決まった支援区分や支給額は、ずっと</a:t>
            </a:r>
            <a:endParaRPr kumimoji="1" lang="en-US" altLang="ja-JP" sz="2000" dirty="0">
              <a:solidFill>
                <a:schemeClr val="tx1"/>
              </a:solidFill>
              <a:latin typeface="Meiryo UI" panose="020B0604030504040204" pitchFamily="50" charset="-128"/>
              <a:ea typeface="Meiryo UI" panose="020B0604030504040204" pitchFamily="50" charset="-128"/>
            </a:endParaRPr>
          </a:p>
          <a:p>
            <a:pPr defTabSz="833438" fontAlgn="base" hangingPunct="0">
              <a:lnSpc>
                <a:spcPts val="2200"/>
              </a:lnSpc>
              <a:buClr>
                <a:srgbClr val="006600"/>
              </a:buClr>
            </a:pPr>
            <a:r>
              <a:rPr kumimoji="1" lang="ja-JP" altLang="en-US" sz="2000" dirty="0">
                <a:solidFill>
                  <a:schemeClr val="tx1"/>
                </a:solidFill>
                <a:latin typeface="Meiryo UI" panose="020B0604030504040204" pitchFamily="50" charset="-128"/>
                <a:ea typeface="Meiryo UI" panose="020B0604030504040204" pitchFamily="50" charset="-128"/>
              </a:rPr>
              <a:t>　　　変わらないのですか？</a:t>
            </a:r>
            <a:endPar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 name="角丸四角形 4"/>
          <p:cNvSpPr/>
          <p:nvPr/>
        </p:nvSpPr>
        <p:spPr bwMode="auto">
          <a:xfrm>
            <a:off x="333887" y="3067959"/>
            <a:ext cx="8496947" cy="3647380"/>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just" defTabSz="833438" rtl="0" eaLnBrk="1" fontAlgn="base" latinLnBrk="0" hangingPunct="0">
              <a:lnSpc>
                <a:spcPct val="50000"/>
              </a:lnSpc>
              <a:spcBef>
                <a:spcPct val="20000"/>
              </a:spcBef>
              <a:spcAft>
                <a:spcPct val="30000"/>
              </a:spcAft>
              <a:buClr>
                <a:srgbClr val="006600"/>
              </a:buClr>
              <a:buSzTx/>
              <a:buFont typeface="Wingdings" pitchFamily="2" charset="2"/>
              <a:buNone/>
              <a:tabLst/>
            </a:pP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Ａ．</a:t>
            </a:r>
            <a:r>
              <a:rPr kumimoji="1" lang="ja-JP" altLang="en-US" dirty="0">
                <a:solidFill>
                  <a:schemeClr val="tx1"/>
                </a:solidFill>
                <a:latin typeface="Meiryo UI" panose="020B0604030504040204" pitchFamily="50" charset="-128"/>
                <a:ea typeface="Meiryo UI" panose="020B0604030504040204" pitchFamily="50" charset="-128"/>
              </a:rPr>
              <a:t>毎年１回、給付奨学金継続の意思を確認するために「</a:t>
            </a:r>
            <a:r>
              <a:rPr kumimoji="1" lang="ja-JP" altLang="en-US" dirty="0">
                <a:solidFill>
                  <a:srgbClr val="FF0000"/>
                </a:solidFill>
                <a:latin typeface="Meiryo UI" panose="020B0604030504040204" pitchFamily="50" charset="-128"/>
                <a:ea typeface="Meiryo UI" panose="020B0604030504040204" pitchFamily="50" charset="-128"/>
              </a:rPr>
              <a:t>給付奨学金継続願</a:t>
            </a:r>
            <a:r>
              <a:rPr kumimoji="1" lang="ja-JP" altLang="en-US" dirty="0">
                <a:solidFill>
                  <a:schemeClr val="tx1"/>
                </a:solidFill>
                <a:latin typeface="Meiryo UI" panose="020B0604030504040204" pitchFamily="50" charset="-128"/>
                <a:ea typeface="Meiryo UI" panose="020B0604030504040204" pitchFamily="50" charset="-128"/>
              </a:rPr>
              <a:t>」の提</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50000"/>
              </a:lnSpc>
              <a:spcBef>
                <a:spcPct val="20000"/>
              </a:spcBef>
              <a:spcAft>
                <a:spcPct val="30000"/>
              </a:spcAft>
              <a:buClr>
                <a:srgbClr val="006600"/>
              </a:buClr>
              <a:buSzTx/>
              <a:buFont typeface="Wingdings" pitchFamily="2" charset="2"/>
              <a:buNone/>
              <a:tabLst/>
            </a:pPr>
            <a:r>
              <a:rPr kumimoji="1" lang="ja-JP" altLang="en-US" dirty="0">
                <a:solidFill>
                  <a:schemeClr val="tx1"/>
                </a:solidFill>
                <a:latin typeface="Meiryo UI" panose="020B0604030504040204" pitchFamily="50" charset="-128"/>
                <a:ea typeface="Meiryo UI" panose="020B0604030504040204" pitchFamily="50" charset="-128"/>
              </a:rPr>
              <a:t>　　　出が必要です。その後、在学する学校が給付奨学金継続の可否を判断する「適</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50000"/>
              </a:lnSpc>
              <a:spcBef>
                <a:spcPct val="20000"/>
              </a:spcBef>
              <a:spcAft>
                <a:spcPct val="30000"/>
              </a:spcAft>
              <a:buClr>
                <a:srgbClr val="006600"/>
              </a:buClr>
              <a:buSzTx/>
              <a:buFont typeface="Wingdings" pitchFamily="2" charset="2"/>
              <a:buNone/>
              <a:tabLst/>
            </a:pPr>
            <a:r>
              <a:rPr kumimoji="1" lang="ja-JP" altLang="en-US" dirty="0">
                <a:solidFill>
                  <a:schemeClr val="tx1"/>
                </a:solidFill>
                <a:latin typeface="Meiryo UI" panose="020B0604030504040204" pitchFamily="50" charset="-128"/>
                <a:ea typeface="Meiryo UI" panose="020B0604030504040204" pitchFamily="50" charset="-128"/>
              </a:rPr>
              <a:t>　　　格認定（学業）」を行います。学業成績等の状況によっては、給付奨学生として</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50000"/>
              </a:lnSpc>
              <a:spcBef>
                <a:spcPct val="20000"/>
              </a:spcBef>
              <a:spcAft>
                <a:spcPct val="30000"/>
              </a:spcAft>
              <a:buClr>
                <a:srgbClr val="006600"/>
              </a:buClr>
              <a:buSzTx/>
              <a:buFont typeface="Wingdings" pitchFamily="2" charset="2"/>
              <a:buNone/>
              <a:tabLst/>
            </a:pPr>
            <a:r>
              <a:rPr kumimoji="1" lang="ja-JP" altLang="en-US" dirty="0">
                <a:solidFill>
                  <a:schemeClr val="tx1"/>
                </a:solidFill>
                <a:latin typeface="Meiryo UI" panose="020B0604030504040204" pitchFamily="50" charset="-128"/>
                <a:ea typeface="Meiryo UI" panose="020B0604030504040204" pitchFamily="50" charset="-128"/>
              </a:rPr>
              <a:t>　　　の資格を失う（＝「</a:t>
            </a:r>
            <a:r>
              <a:rPr kumimoji="1" lang="ja-JP" altLang="en-US" dirty="0">
                <a:solidFill>
                  <a:srgbClr val="FF0000"/>
                </a:solidFill>
                <a:latin typeface="Meiryo UI" panose="020B0604030504040204" pitchFamily="50" charset="-128"/>
                <a:ea typeface="Meiryo UI" panose="020B0604030504040204" pitchFamily="50" charset="-128"/>
              </a:rPr>
              <a:t>廃止</a:t>
            </a:r>
            <a:r>
              <a:rPr kumimoji="1" lang="ja-JP" altLang="en-US" dirty="0">
                <a:solidFill>
                  <a:schemeClr val="tx1"/>
                </a:solidFill>
                <a:latin typeface="Meiryo UI" panose="020B0604030504040204" pitchFamily="50" charset="-128"/>
                <a:ea typeface="Meiryo UI" panose="020B0604030504040204" pitchFamily="50" charset="-128"/>
              </a:rPr>
              <a:t>」と言います。）こともあります。廃止となった場合、</a:t>
            </a:r>
            <a:r>
              <a:rPr kumimoji="1" lang="ja-JP" altLang="en-US" u="sng" dirty="0">
                <a:solidFill>
                  <a:schemeClr val="tx1"/>
                </a:solidFill>
                <a:latin typeface="Meiryo UI" panose="020B0604030504040204" pitchFamily="50" charset="-128"/>
                <a:ea typeface="Meiryo UI" panose="020B0604030504040204" pitchFamily="50" charset="-128"/>
              </a:rPr>
              <a:t>給付奨</a:t>
            </a:r>
            <a:endParaRPr kumimoji="1" lang="en-US" altLang="ja-JP" u="sng" dirty="0">
              <a:solidFill>
                <a:schemeClr val="tx1"/>
              </a:solidFill>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50000"/>
              </a:lnSpc>
              <a:spcBef>
                <a:spcPct val="20000"/>
              </a:spcBef>
              <a:spcAft>
                <a:spcPct val="30000"/>
              </a:spcAft>
              <a:buClr>
                <a:srgbClr val="006600"/>
              </a:buClr>
              <a:buSzTx/>
              <a:buFont typeface="Wingdings" pitchFamily="2" charset="2"/>
              <a:buNone/>
              <a:tabLst/>
            </a:pPr>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u="sng" dirty="0">
                <a:solidFill>
                  <a:schemeClr val="tx1"/>
                </a:solidFill>
                <a:latin typeface="Meiryo UI" panose="020B0604030504040204" pitchFamily="50" charset="-128"/>
                <a:ea typeface="Meiryo UI" panose="020B0604030504040204" pitchFamily="50" charset="-128"/>
              </a:rPr>
              <a:t>学金の返金が必要になることがあります</a:t>
            </a:r>
            <a:r>
              <a:rPr kumimoji="1" lang="ja-JP" altLang="en-US" dirty="0">
                <a:solidFill>
                  <a:schemeClr val="tx1"/>
                </a:solidFill>
                <a:latin typeface="Meiryo UI" panose="020B0604030504040204" pitchFamily="50" charset="-128"/>
                <a:ea typeface="Meiryo UI" panose="020B0604030504040204" pitchFamily="50" charset="-128"/>
              </a:rPr>
              <a:t>。</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kumimoji="1" lang="ja-JP" altLang="en-US" dirty="0">
                <a:solidFill>
                  <a:schemeClr val="tx1"/>
                </a:solidFill>
                <a:latin typeface="Meiryo UI" panose="020B0604030504040204" pitchFamily="50" charset="-128"/>
                <a:ea typeface="Meiryo UI" panose="020B0604030504040204" pitchFamily="50" charset="-128"/>
              </a:rPr>
              <a:t>　　　他に、年</a:t>
            </a:r>
            <a:r>
              <a:rPr kumimoji="1" lang="en-US" altLang="ja-JP" dirty="0">
                <a:solidFill>
                  <a:schemeClr val="tx1"/>
                </a:solidFill>
                <a:latin typeface="Meiryo UI" panose="020B0604030504040204" pitchFamily="50" charset="-128"/>
                <a:ea typeface="Meiryo UI" panose="020B0604030504040204" pitchFamily="50" charset="-128"/>
              </a:rPr>
              <a:t>3</a:t>
            </a:r>
            <a:r>
              <a:rPr kumimoji="1" lang="ja-JP" altLang="en-US" dirty="0">
                <a:solidFill>
                  <a:schemeClr val="tx1"/>
                </a:solidFill>
                <a:latin typeface="Meiryo UI" panose="020B0604030504040204" pitchFamily="50" charset="-128"/>
                <a:ea typeface="Meiryo UI" panose="020B0604030504040204" pitchFamily="50" charset="-128"/>
              </a:rPr>
              <a:t>回実施する「在籍報告」や授業料減免に係る手続きなど給付奨学金</a:t>
            </a:r>
            <a:r>
              <a:rPr kumimoji="1" lang="ja-JP" altLang="en-US" dirty="0" err="1">
                <a:solidFill>
                  <a:schemeClr val="tx1"/>
                </a:solidFill>
                <a:latin typeface="Meiryo UI" panose="020B0604030504040204" pitchFamily="50" charset="-128"/>
                <a:ea typeface="Meiryo UI" panose="020B0604030504040204" pitchFamily="50" charset="-128"/>
              </a:rPr>
              <a:t>お</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kumimoji="1" lang="ja-JP" altLang="en-US" dirty="0">
                <a:solidFill>
                  <a:schemeClr val="tx1"/>
                </a:solidFill>
                <a:latin typeface="Meiryo UI" panose="020B0604030504040204" pitchFamily="50" charset="-128"/>
                <a:ea typeface="Meiryo UI" panose="020B0604030504040204" pitchFamily="50" charset="-128"/>
              </a:rPr>
              <a:t>　　　よび授業料減免を継続して受けるためには１年を通して必要な手続きがあります。</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kumimoji="1" lang="ja-JP" altLang="en-US" dirty="0">
                <a:solidFill>
                  <a:schemeClr val="tx1"/>
                </a:solidFill>
                <a:latin typeface="Meiryo UI" panose="020B0604030504040204" pitchFamily="50" charset="-128"/>
                <a:ea typeface="Meiryo UI" panose="020B0604030504040204" pitchFamily="50" charset="-128"/>
              </a:rPr>
              <a:t>　　　また、</a:t>
            </a:r>
            <a:r>
              <a:rPr lang="ja-JP" altLang="en-US" dirty="0">
                <a:latin typeface="Meiryo UI" panose="020B0604030504040204" pitchFamily="50" charset="-128"/>
                <a:ea typeface="Meiryo UI" panose="020B0604030504040204" pitchFamily="50" charset="-128"/>
              </a:rPr>
              <a:t>支援期間中、毎年、機構があなたと生計維持者の所得、住民税情報（申</a:t>
            </a:r>
            <a:endParaRPr lang="en-US" altLang="ja-JP" dirty="0">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lang="ja-JP" altLang="en-US" dirty="0">
                <a:latin typeface="Meiryo UI" panose="020B0604030504040204" pitchFamily="50" charset="-128"/>
                <a:ea typeface="Meiryo UI" panose="020B0604030504040204" pitchFamily="50" charset="-128"/>
              </a:rPr>
              <a:t>　　　請時に提出したマイナンバーにより取得）や、あなたが在籍報告で報告した資産額</a:t>
            </a:r>
            <a:endParaRPr lang="en-US" altLang="ja-JP" dirty="0">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lang="ja-JP" altLang="en-US" dirty="0">
                <a:latin typeface="Meiryo UI" panose="020B0604030504040204" pitchFamily="50" charset="-128"/>
                <a:ea typeface="Meiryo UI" panose="020B0604030504040204" pitchFamily="50" charset="-128"/>
              </a:rPr>
              <a:t>　　　に基づき、家計基準による支援区分の見直しを行います。見直しの結果、</a:t>
            </a:r>
            <a:r>
              <a:rPr lang="en-US" altLang="ja-JP" dirty="0">
                <a:latin typeface="Meiryo UI" panose="020B0604030504040204" pitchFamily="50" charset="-128"/>
                <a:ea typeface="Meiryo UI" panose="020B0604030504040204" pitchFamily="50" charset="-128"/>
              </a:rPr>
              <a:t>10</a:t>
            </a:r>
            <a:r>
              <a:rPr lang="ja-JP" altLang="en-US" dirty="0">
                <a:latin typeface="Meiryo UI" panose="020B0604030504040204" pitchFamily="50" charset="-128"/>
                <a:ea typeface="Meiryo UI" panose="020B0604030504040204" pitchFamily="50" charset="-128"/>
              </a:rPr>
              <a:t>月分</a:t>
            </a:r>
            <a:endParaRPr lang="en-US" altLang="ja-JP" dirty="0">
              <a:latin typeface="Meiryo UI" panose="020B0604030504040204" pitchFamily="50" charset="-128"/>
              <a:ea typeface="Meiryo UI" panose="020B0604030504040204" pitchFamily="50" charset="-128"/>
            </a:endParaRPr>
          </a:p>
          <a:p>
            <a:pPr marL="285750" indent="-285750" algn="just" defTabSz="833438" fontAlgn="base" hangingPunct="0">
              <a:lnSpc>
                <a:spcPct val="50000"/>
              </a:lnSpc>
              <a:spcBef>
                <a:spcPct val="20000"/>
              </a:spcBef>
              <a:spcAft>
                <a:spcPct val="30000"/>
              </a:spcAft>
              <a:buClr>
                <a:srgbClr val="006600"/>
              </a:buClr>
            </a:pPr>
            <a:r>
              <a:rPr lang="ja-JP" altLang="en-US" dirty="0">
                <a:latin typeface="Meiryo UI" panose="020B0604030504040204" pitchFamily="50" charset="-128"/>
                <a:ea typeface="Meiryo UI" panose="020B0604030504040204" pitchFamily="50" charset="-128"/>
              </a:rPr>
              <a:t>　　　から給付奨学金の支給が止まったり、支給額が変わることがあります。</a:t>
            </a:r>
          </a:p>
        </p:txBody>
      </p:sp>
    </p:spTree>
    <p:extLst>
      <p:ext uri="{BB962C8B-B14F-4D97-AF65-F5344CB8AC3E}">
        <p14:creationId xmlns:p14="http://schemas.microsoft.com/office/powerpoint/2010/main" val="333955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3809103" y="731765"/>
            <a:ext cx="5174501" cy="6004944"/>
          </a:xfrm>
          <a:prstGeom prst="rect">
            <a:avLst/>
          </a:prstGeom>
        </p:spPr>
      </p:pic>
      <p:sp>
        <p:nvSpPr>
          <p:cNvPr id="5" name="楕円 4"/>
          <p:cNvSpPr/>
          <p:nvPr/>
        </p:nvSpPr>
        <p:spPr>
          <a:xfrm>
            <a:off x="5143500" y="3514090"/>
            <a:ext cx="2295526" cy="610235"/>
          </a:xfrm>
          <a:prstGeom prst="ellipse">
            <a:avLst/>
          </a:prstGeom>
          <a:noFill/>
          <a:ln w="66675">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6" name="角丸四角形 5"/>
          <p:cNvSpPr/>
          <p:nvPr/>
        </p:nvSpPr>
        <p:spPr bwMode="auto">
          <a:xfrm>
            <a:off x="284759" y="2580999"/>
            <a:ext cx="3320226" cy="1117326"/>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今回の手続きは右図の</a:t>
            </a:r>
            <a:endParaRPr lang="en-US" altLang="ja-JP" sz="2400" b="1" dirty="0">
              <a:solidFill>
                <a:schemeClr val="tx1"/>
              </a:solidFill>
              <a:latin typeface="Meiryo UI" panose="020B0604030504040204" pitchFamily="50" charset="-128"/>
              <a:ea typeface="Meiryo UI" panose="020B0604030504040204" pitchFamily="50" charset="-128"/>
            </a:endParaRPr>
          </a:p>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赤丸部分になります。</a:t>
            </a:r>
            <a:endParaRPr kumimoji="1" lang="ja-JP" altLang="en-US"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8" name="正方形/長方形 7"/>
          <p:cNvSpPr/>
          <p:nvPr/>
        </p:nvSpPr>
        <p:spPr>
          <a:xfrm>
            <a:off x="6454976" y="3812699"/>
            <a:ext cx="105251" cy="173083"/>
          </a:xfrm>
          <a:prstGeom prst="rect">
            <a:avLst/>
          </a:prstGeom>
          <a:solidFill>
            <a:schemeClr val="bg1">
              <a:lumMod val="7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6375862" y="3751215"/>
            <a:ext cx="297180" cy="276999"/>
          </a:xfrm>
          <a:prstGeom prst="rect">
            <a:avLst/>
          </a:prstGeom>
          <a:noFill/>
          <a:ln>
            <a:noFill/>
          </a:ln>
        </p:spPr>
        <p:txBody>
          <a:bodyPr wrap="square" rtlCol="0">
            <a:spAutoFit/>
          </a:bodyPr>
          <a:lstStyle/>
          <a:p>
            <a:r>
              <a:rPr kumimoji="1" lang="en-US" altLang="ja-JP" sz="1200" b="1" dirty="0">
                <a:solidFill>
                  <a:schemeClr val="tx1">
                    <a:lumMod val="85000"/>
                    <a:lumOff val="15000"/>
                  </a:schemeClr>
                </a:solidFill>
                <a:latin typeface="+mj-ea"/>
                <a:ea typeface="+mj-ea"/>
              </a:rPr>
              <a:t>1</a:t>
            </a:r>
            <a:endParaRPr kumimoji="1" lang="ja-JP" altLang="en-US" sz="1200" b="1" dirty="0" err="1">
              <a:solidFill>
                <a:schemeClr val="tx1">
                  <a:lumMod val="85000"/>
                  <a:lumOff val="15000"/>
                </a:schemeClr>
              </a:solidFill>
              <a:latin typeface="+mj-ea"/>
              <a:ea typeface="+mj-ea"/>
            </a:endParaRPr>
          </a:p>
        </p:txBody>
      </p:sp>
      <p:cxnSp>
        <p:nvCxnSpPr>
          <p:cNvPr id="10" name="直線矢印コネクタ 9"/>
          <p:cNvCxnSpPr>
            <a:stCxn id="6" idx="3"/>
          </p:cNvCxnSpPr>
          <p:nvPr/>
        </p:nvCxnSpPr>
        <p:spPr>
          <a:xfrm>
            <a:off x="3604985" y="3139662"/>
            <a:ext cx="1538515" cy="59457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11" name="タイトル 2"/>
          <p:cNvSpPr>
            <a:spLocks noGrp="1"/>
          </p:cNvSpPr>
          <p:nvPr>
            <p:ph type="title"/>
          </p:nvPr>
        </p:nvSpPr>
        <p:spPr>
          <a:xfrm>
            <a:off x="457200" y="941686"/>
            <a:ext cx="4457700" cy="1143000"/>
          </a:xfrm>
        </p:spPr>
        <p:txBody>
          <a:bodyPr rtlCol="0">
            <a:noAutofit/>
          </a:bodyPr>
          <a:lstStyle/>
          <a:p>
            <a:pPr rtl="0">
              <a:lnSpc>
                <a:spcPct val="100000"/>
              </a:lnSpc>
            </a:pPr>
            <a:r>
              <a:rPr lang="ja-JP" altLang="en-US" sz="4000" dirty="0"/>
              <a:t>給付奨学金採用から</a:t>
            </a:r>
            <a:r>
              <a:rPr lang="en-US" altLang="ja-JP" sz="4000" dirty="0"/>
              <a:t/>
            </a:r>
            <a:br>
              <a:rPr lang="en-US" altLang="ja-JP" sz="4000" dirty="0"/>
            </a:br>
            <a:r>
              <a:rPr lang="ja-JP" altLang="en-US" sz="4000" dirty="0"/>
              <a:t>支給終了について</a:t>
            </a:r>
          </a:p>
        </p:txBody>
      </p:sp>
      <p:sp>
        <p:nvSpPr>
          <p:cNvPr id="16" name="角丸四角形 15"/>
          <p:cNvSpPr/>
          <p:nvPr/>
        </p:nvSpPr>
        <p:spPr bwMode="auto">
          <a:xfrm>
            <a:off x="284759" y="4070285"/>
            <a:ext cx="3320226" cy="2343194"/>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決められた期限までに</a:t>
            </a:r>
            <a:endParaRPr lang="en-US" altLang="ja-JP" sz="2400" b="1" dirty="0">
              <a:solidFill>
                <a:schemeClr val="tx1"/>
              </a:solidFill>
              <a:latin typeface="Meiryo UI" panose="020B0604030504040204" pitchFamily="50" charset="-128"/>
              <a:ea typeface="Meiryo UI" panose="020B0604030504040204" pitchFamily="50" charset="-128"/>
            </a:endParaRPr>
          </a:p>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スカラネット・パーソナル</a:t>
            </a:r>
            <a:endParaRPr lang="en-US" altLang="ja-JP" sz="2400" b="1" dirty="0">
              <a:solidFill>
                <a:schemeClr val="tx1"/>
              </a:solidFill>
              <a:latin typeface="Meiryo UI" panose="020B0604030504040204" pitchFamily="50" charset="-128"/>
              <a:ea typeface="Meiryo UI" panose="020B0604030504040204" pitchFamily="50" charset="-128"/>
            </a:endParaRPr>
          </a:p>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を通して給付継続願を</a:t>
            </a:r>
            <a:endParaRPr lang="en-US" altLang="ja-JP" sz="2400" b="1" dirty="0">
              <a:solidFill>
                <a:schemeClr val="tx1"/>
              </a:solidFill>
              <a:latin typeface="Meiryo UI" panose="020B0604030504040204" pitchFamily="50" charset="-128"/>
              <a:ea typeface="Meiryo UI" panose="020B0604030504040204" pitchFamily="50" charset="-128"/>
            </a:endParaRPr>
          </a:p>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400" b="1" dirty="0">
                <a:solidFill>
                  <a:schemeClr val="tx1"/>
                </a:solidFill>
                <a:latin typeface="Meiryo UI" panose="020B0604030504040204" pitchFamily="50" charset="-128"/>
                <a:ea typeface="Meiryo UI" panose="020B0604030504040204" pitchFamily="50" charset="-128"/>
              </a:rPr>
              <a:t>提出してください。</a:t>
            </a:r>
            <a:endParaRPr lang="en-US" altLang="ja-JP" sz="24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60772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21208"/>
            <a:ext cx="8229600" cy="1143000"/>
          </a:xfrm>
        </p:spPr>
        <p:txBody>
          <a:bodyPr>
            <a:normAutofit/>
          </a:bodyPr>
          <a:lstStyle/>
          <a:p>
            <a:r>
              <a:rPr lang="ja-JP" altLang="en-US" sz="4000" dirty="0"/>
              <a:t>給付奨学金継続願」の提出手続きとは</a:t>
            </a:r>
            <a:endParaRPr kumimoji="1" lang="ja-JP" altLang="en-US" sz="4000" dirty="0"/>
          </a:p>
        </p:txBody>
      </p:sp>
      <p:sp>
        <p:nvSpPr>
          <p:cNvPr id="4" name="コンテンツ プレースホルダー 1"/>
          <p:cNvSpPr>
            <a:spLocks noGrp="1"/>
          </p:cNvSpPr>
          <p:nvPr>
            <p:ph idx="1"/>
          </p:nvPr>
        </p:nvSpPr>
        <p:spPr>
          <a:xfrm>
            <a:off x="189411" y="2220686"/>
            <a:ext cx="8765178" cy="4167051"/>
          </a:xfrm>
        </p:spPr>
        <p:txBody>
          <a:bodyPr rtlCol="0">
            <a:normAutofit/>
          </a:bodyPr>
          <a:lstStyle/>
          <a:p>
            <a:pPr rtl="0"/>
            <a:r>
              <a:rPr lang="ja-JP" altLang="en-US" dirty="0">
                <a:latin typeface="Meiryo UI" panose="020B0604030504040204" pitchFamily="50" charset="-128"/>
                <a:ea typeface="Meiryo UI" panose="020B0604030504040204" pitchFamily="50" charset="-128"/>
              </a:rPr>
              <a:t>給付奨学生は、毎年</a:t>
            </a:r>
            <a:r>
              <a:rPr lang="en-US" altLang="ja-JP" dirty="0">
                <a:latin typeface="Meiryo UI" panose="020B0604030504040204" pitchFamily="50" charset="-128"/>
                <a:ea typeface="Meiryo UI" panose="020B0604030504040204" pitchFamily="50" charset="-128"/>
              </a:rPr>
              <a:t>1</a:t>
            </a:r>
            <a:r>
              <a:rPr lang="ja-JP" altLang="en-US" dirty="0">
                <a:latin typeface="Meiryo UI" panose="020B0604030504040204" pitchFamily="50" charset="-128"/>
                <a:ea typeface="Meiryo UI" panose="020B0604030504040204" pitchFamily="50" charset="-128"/>
              </a:rPr>
              <a:t>回、次年度も継続して給付奨学</a:t>
            </a:r>
            <a:r>
              <a:rPr lang="ja-JP" altLang="en-US" dirty="0" smtClean="0">
                <a:latin typeface="Meiryo UI" panose="020B0604030504040204" pitchFamily="50" charset="-128"/>
                <a:ea typeface="Meiryo UI" panose="020B0604030504040204" pitchFamily="50" charset="-128"/>
              </a:rPr>
              <a:t>金を</a:t>
            </a:r>
            <a:endParaRPr lang="en-US" altLang="ja-JP" dirty="0" smtClean="0">
              <a:latin typeface="Meiryo UI" panose="020B0604030504040204" pitchFamily="50" charset="-128"/>
              <a:ea typeface="Meiryo UI" panose="020B0604030504040204" pitchFamily="50" charset="-128"/>
            </a:endParaRPr>
          </a:p>
          <a:p>
            <a:pPr marL="0" indent="0" rtl="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希望することについて、願い出る必要があります。</a:t>
            </a:r>
            <a:endParaRPr lang="en-US" altLang="ja-JP" dirty="0" smtClean="0">
              <a:latin typeface="Meiryo UI" panose="020B0604030504040204" pitchFamily="50" charset="-128"/>
              <a:ea typeface="Meiryo UI" panose="020B0604030504040204" pitchFamily="50" charset="-128"/>
            </a:endParaRPr>
          </a:p>
          <a:p>
            <a:pPr marL="0" indent="0" rtl="0">
              <a:buNone/>
            </a:pPr>
            <a:r>
              <a:rPr lang="ja-JP" altLang="en-US" dirty="0">
                <a:latin typeface="Meiryo UI" panose="020B0604030504040204" pitchFamily="50" charset="-128"/>
                <a:ea typeface="Meiryo UI" panose="020B0604030504040204" pitchFamily="50" charset="-128"/>
              </a:rPr>
              <a:t>　 これを「</a:t>
            </a:r>
            <a:r>
              <a:rPr lang="ja-JP" altLang="en-US" b="1" dirty="0">
                <a:latin typeface="Meiryo UI" panose="020B0604030504040204" pitchFamily="50" charset="-128"/>
                <a:ea typeface="Meiryo UI" panose="020B0604030504040204" pitchFamily="50" charset="-128"/>
              </a:rPr>
              <a:t>給付奨学金継続願」の提出（入力）手続き</a:t>
            </a:r>
            <a:r>
              <a:rPr lang="ja-JP" altLang="en-US" dirty="0">
                <a:latin typeface="Meiryo UI" panose="020B0604030504040204" pitchFamily="50" charset="-128"/>
                <a:ea typeface="Meiryo UI" panose="020B0604030504040204" pitchFamily="50" charset="-128"/>
              </a:rPr>
              <a:t>と</a:t>
            </a:r>
            <a:r>
              <a:rPr lang="ja-JP" altLang="en-US" dirty="0" smtClean="0">
                <a:latin typeface="Meiryo UI" panose="020B0604030504040204" pitchFamily="50" charset="-128"/>
                <a:ea typeface="Meiryo UI" panose="020B0604030504040204" pitchFamily="50" charset="-128"/>
              </a:rPr>
              <a:t>いいます</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rtl="0"/>
            <a:endParaRPr lang="en-US" altLang="ja-JP" sz="2800" dirty="0">
              <a:latin typeface="Meiryo UI" panose="020B0604030504040204" pitchFamily="50" charset="-128"/>
              <a:ea typeface="Meiryo UI" panose="020B0604030504040204" pitchFamily="50" charset="-128"/>
            </a:endParaRPr>
          </a:p>
          <a:p>
            <a:pPr marL="274320" lvl="1" indent="-274320">
              <a:buClr>
                <a:schemeClr val="accent3">
                  <a:lumMod val="50000"/>
                </a:schemeClr>
              </a:buClr>
              <a:buSzPct val="95000"/>
            </a:pPr>
            <a:r>
              <a:rPr lang="ja-JP" altLang="en-US" b="1" dirty="0">
                <a:latin typeface="Meiryo UI" panose="020B0604030504040204" pitchFamily="50" charset="-128"/>
                <a:ea typeface="Meiryo UI" panose="020B0604030504040204" pitchFamily="50" charset="-128"/>
              </a:rPr>
              <a:t>「給付奨学金継続願」提出対象者は以下のとおり</a:t>
            </a:r>
            <a:r>
              <a:rPr lang="ja-JP" altLang="en-US" b="1" dirty="0" smtClean="0">
                <a:latin typeface="Meiryo UI" panose="020B0604030504040204" pitchFamily="50" charset="-128"/>
                <a:ea typeface="Meiryo UI" panose="020B0604030504040204" pitchFamily="50" charset="-128"/>
              </a:rPr>
              <a:t>です</a:t>
            </a:r>
            <a:endParaRPr lang="ja-JP" altLang="en-US" dirty="0" smtClean="0">
              <a:latin typeface="Meiryo UI" panose="020B0604030504040204" pitchFamily="50" charset="-128"/>
              <a:ea typeface="Meiryo UI" panose="020B0604030504040204" pitchFamily="50" charset="-128"/>
            </a:endParaRPr>
          </a:p>
          <a:p>
            <a:pPr lvl="1" rtl="0"/>
            <a:r>
              <a:rPr lang="ja-JP" altLang="en-US" b="1" dirty="0" smtClean="0">
                <a:latin typeface="Meiryo UI" panose="020B0604030504040204" pitchFamily="50" charset="-128"/>
                <a:ea typeface="Meiryo UI" panose="020B0604030504040204" pitchFamily="50" charset="-128"/>
              </a:rPr>
              <a:t>振込中</a:t>
            </a:r>
            <a:endParaRPr lang="en-US" altLang="ja-JP" sz="1700" b="1" dirty="0" smtClean="0">
              <a:latin typeface="Meiryo UI" panose="020B0604030504040204" pitchFamily="50" charset="-128"/>
              <a:ea typeface="Meiryo UI" panose="020B0604030504040204" pitchFamily="50" charset="-128"/>
            </a:endParaRPr>
          </a:p>
          <a:p>
            <a:pPr lvl="1" rtl="0"/>
            <a:r>
              <a:rPr lang="ja-JP" altLang="en-US" b="1" dirty="0" smtClean="0">
                <a:latin typeface="Meiryo UI" panose="020B0604030504040204" pitchFamily="50" charset="-128"/>
                <a:ea typeface="Meiryo UI" panose="020B0604030504040204" pitchFamily="50" charset="-128"/>
              </a:rPr>
              <a:t>保留中</a:t>
            </a:r>
            <a:endParaRPr lang="en-US" altLang="ja-JP" b="1" dirty="0">
              <a:latin typeface="Meiryo UI" panose="020B0604030504040204" pitchFamily="50" charset="-128"/>
              <a:ea typeface="Meiryo UI" panose="020B0604030504040204" pitchFamily="50" charset="-128"/>
            </a:endParaRPr>
          </a:p>
          <a:p>
            <a:pPr lvl="1" rtl="0"/>
            <a:r>
              <a:rPr lang="ja-JP" altLang="en-US" b="1" dirty="0" smtClean="0">
                <a:latin typeface="Meiryo UI" panose="020B0604030504040204" pitchFamily="50" charset="-128"/>
                <a:ea typeface="Meiryo UI" panose="020B0604030504040204" pitchFamily="50" charset="-128"/>
              </a:rPr>
              <a:t>停止中</a:t>
            </a:r>
            <a:endParaRPr lang="en-US" altLang="ja-JP" sz="1700" b="1"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0" y="6050465"/>
            <a:ext cx="9052561" cy="674544"/>
          </a:xfrm>
          <a:prstGeom prst="rect">
            <a:avLst/>
          </a:prstGeom>
          <a:noFill/>
          <a:ln>
            <a:noFill/>
          </a:ln>
        </p:spPr>
        <p:txBody>
          <a:bodyPr wrap="square" rtlCol="0">
            <a:spAutoFit/>
          </a:bodyPr>
          <a:lstStyle/>
          <a:p>
            <a:pPr marL="393192" lvl="1" indent="0">
              <a:buNone/>
            </a:pPr>
            <a:r>
              <a:rPr lang="en-US" altLang="ja-JP" sz="1600" dirty="0">
                <a:latin typeface="Meiryo UI" panose="020B0604030504040204" pitchFamily="50" charset="-128"/>
                <a:ea typeface="Meiryo UI" panose="020B0604030504040204" pitchFamily="50" charset="-128"/>
              </a:rPr>
              <a:t>※ 2021</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11</a:t>
            </a:r>
            <a:r>
              <a:rPr lang="ja-JP" altLang="en-US" sz="1600" dirty="0">
                <a:latin typeface="Meiryo UI" panose="020B0604030504040204" pitchFamily="50" charset="-128"/>
                <a:ea typeface="Meiryo UI" panose="020B0604030504040204" pitchFamily="50" charset="-128"/>
              </a:rPr>
              <a:t>月以降採用者を</a:t>
            </a:r>
            <a:r>
              <a:rPr lang="ja-JP" altLang="en-US" sz="1600" dirty="0" smtClean="0">
                <a:latin typeface="Meiryo UI" panose="020B0604030504040204" pitchFamily="50" charset="-128"/>
                <a:ea typeface="Meiryo UI" panose="020B0604030504040204" pitchFamily="50" charset="-128"/>
              </a:rPr>
              <a:t>除く</a:t>
            </a:r>
            <a:endParaRPr lang="en-US" altLang="ja-JP" sz="1600" dirty="0" smtClean="0">
              <a:latin typeface="Meiryo UI" panose="020B0604030504040204" pitchFamily="50" charset="-128"/>
              <a:ea typeface="Meiryo UI" panose="020B0604030504040204" pitchFamily="50" charset="-128"/>
            </a:endParaRPr>
          </a:p>
          <a:p>
            <a:pPr marL="393192" lvl="1" indent="0">
              <a:lnSpc>
                <a:spcPts val="700"/>
              </a:lnSpc>
              <a:buNone/>
            </a:pPr>
            <a:endParaRPr lang="en-US" altLang="ja-JP" sz="1400" dirty="0">
              <a:latin typeface="Meiryo UI" panose="020B0604030504040204" pitchFamily="50" charset="-128"/>
              <a:ea typeface="Meiryo UI" panose="020B0604030504040204" pitchFamily="50" charset="-128"/>
            </a:endParaRPr>
          </a:p>
          <a:p>
            <a:pPr marL="393192" lvl="1"/>
            <a:r>
              <a:rPr lang="en-US" altLang="ja-JP" sz="1600" dirty="0">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現在支援区分対象外</a:t>
            </a:r>
            <a:r>
              <a:rPr lang="ja-JP" altLang="en-US" sz="1600" dirty="0">
                <a:latin typeface="Meiryo UI" panose="020B0604030504040204" pitchFamily="50" charset="-128"/>
                <a:ea typeface="Meiryo UI" panose="020B0604030504040204" pitchFamily="50" charset="-128"/>
              </a:rPr>
              <a:t>の場合や他の国費を</a:t>
            </a:r>
            <a:r>
              <a:rPr lang="ja-JP" altLang="en-US" sz="1600" dirty="0" smtClean="0">
                <a:latin typeface="Meiryo UI" panose="020B0604030504040204" pitchFamily="50" charset="-128"/>
                <a:ea typeface="Meiryo UI" panose="020B0604030504040204" pitchFamily="50" charset="-128"/>
              </a:rPr>
              <a:t>受給中で</a:t>
            </a:r>
            <a:r>
              <a:rPr lang="ja-JP" altLang="en-US" sz="1600" dirty="0" smtClean="0">
                <a:solidFill>
                  <a:srgbClr val="FF0000"/>
                </a:solidFill>
                <a:latin typeface="Meiryo UI" panose="020B0604030504040204" pitchFamily="50" charset="-128"/>
                <a:ea typeface="Meiryo UI" panose="020B0604030504040204" pitchFamily="50" charset="-128"/>
              </a:rPr>
              <a:t>給付</a:t>
            </a:r>
            <a:r>
              <a:rPr lang="ja-JP" altLang="en-US" sz="1600" dirty="0">
                <a:solidFill>
                  <a:srgbClr val="FF0000"/>
                </a:solidFill>
                <a:latin typeface="Meiryo UI" panose="020B0604030504040204" pitchFamily="50" charset="-128"/>
                <a:ea typeface="Meiryo UI" panose="020B0604030504040204" pitchFamily="50" charset="-128"/>
              </a:rPr>
              <a:t>月額</a:t>
            </a:r>
            <a:r>
              <a:rPr lang="ja-JP" altLang="en-US" sz="1600" dirty="0" smtClean="0">
                <a:solidFill>
                  <a:srgbClr val="FF0000"/>
                </a:solidFill>
                <a:latin typeface="Meiryo UI" panose="020B0604030504040204" pitchFamily="50" charset="-128"/>
                <a:ea typeface="Meiryo UI" panose="020B0604030504040204" pitchFamily="50" charset="-128"/>
              </a:rPr>
              <a:t>が</a:t>
            </a:r>
            <a:r>
              <a:rPr lang="en-US" altLang="ja-JP" sz="1600" dirty="0" smtClean="0">
                <a:solidFill>
                  <a:srgbClr val="FF0000"/>
                </a:solidFill>
                <a:latin typeface="Meiryo UI" panose="020B0604030504040204" pitchFamily="50" charset="-128"/>
                <a:ea typeface="Meiryo UI" panose="020B0604030504040204" pitchFamily="50" charset="-128"/>
              </a:rPr>
              <a:t>0</a:t>
            </a:r>
            <a:r>
              <a:rPr lang="ja-JP" altLang="en-US" sz="1600" dirty="0" smtClean="0">
                <a:solidFill>
                  <a:srgbClr val="FF0000"/>
                </a:solidFill>
                <a:latin typeface="Meiryo UI" panose="020B0604030504040204" pitchFamily="50" charset="-128"/>
                <a:ea typeface="Meiryo UI" panose="020B0604030504040204" pitchFamily="50" charset="-128"/>
              </a:rPr>
              <a:t>円</a:t>
            </a:r>
            <a:r>
              <a:rPr lang="ja-JP" altLang="en-US" sz="1600" dirty="0" smtClean="0">
                <a:latin typeface="Meiryo UI" panose="020B0604030504040204" pitchFamily="50" charset="-128"/>
                <a:ea typeface="Meiryo UI" panose="020B0604030504040204" pitchFamily="50" charset="-128"/>
              </a:rPr>
              <a:t>と</a:t>
            </a:r>
            <a:r>
              <a:rPr lang="ja-JP" altLang="en-US" sz="1600" dirty="0">
                <a:latin typeface="Meiryo UI" panose="020B0604030504040204" pitchFamily="50" charset="-128"/>
                <a:ea typeface="Meiryo UI" panose="020B0604030504040204" pitchFamily="50" charset="-128"/>
              </a:rPr>
              <a:t>なっている場合も提出が必要</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68216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対角する 2 つの角を丸めた四角形 11"/>
          <p:cNvSpPr/>
          <p:nvPr/>
        </p:nvSpPr>
        <p:spPr bwMode="auto">
          <a:xfrm>
            <a:off x="7014114" y="4570190"/>
            <a:ext cx="1891489" cy="2135410"/>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Times New Roman" charset="0"/>
              <a:ea typeface="ＭＳ Ｐゴシック" pitchFamily="50" charset="-128"/>
            </a:endParaRPr>
          </a:p>
        </p:txBody>
      </p:sp>
      <p:sp>
        <p:nvSpPr>
          <p:cNvPr id="2" name="タイトル 1"/>
          <p:cNvSpPr>
            <a:spLocks noGrp="1"/>
          </p:cNvSpPr>
          <p:nvPr>
            <p:ph type="title"/>
          </p:nvPr>
        </p:nvSpPr>
        <p:spPr>
          <a:xfrm>
            <a:off x="346166" y="927462"/>
            <a:ext cx="8432074" cy="770709"/>
          </a:xfrm>
        </p:spPr>
        <p:txBody>
          <a:bodyPr>
            <a:noAutofit/>
          </a:bodyPr>
          <a:lstStyle/>
          <a:p>
            <a:pPr>
              <a:lnSpc>
                <a:spcPct val="100000"/>
              </a:lnSpc>
            </a:pPr>
            <a:r>
              <a:rPr kumimoji="1" lang="ja-JP" altLang="en-US" sz="3400" dirty="0"/>
              <a:t>「給付奨学金継続願」手続き期限・方法について</a:t>
            </a:r>
          </a:p>
        </p:txBody>
      </p:sp>
      <p:sp>
        <p:nvSpPr>
          <p:cNvPr id="3" name="コンテンツ プレースホルダー 2"/>
          <p:cNvSpPr>
            <a:spLocks noGrp="1"/>
          </p:cNvSpPr>
          <p:nvPr>
            <p:ph idx="1"/>
          </p:nvPr>
        </p:nvSpPr>
        <p:spPr>
          <a:xfrm>
            <a:off x="346166" y="2150155"/>
            <a:ext cx="8686800" cy="4323806"/>
          </a:xfrm>
        </p:spPr>
        <p:txBody>
          <a:bodyPr>
            <a:normAutofit/>
          </a:bodyPr>
          <a:lstStyle/>
          <a:p>
            <a:r>
              <a:rPr lang="ja-JP" altLang="en-US" sz="2800" b="1" dirty="0">
                <a:latin typeface="Meiryo UI" panose="020B0604030504040204" pitchFamily="50" charset="-128"/>
                <a:ea typeface="Meiryo UI" panose="020B0604030504040204" pitchFamily="50" charset="-128"/>
              </a:rPr>
              <a:t>提出期限</a:t>
            </a:r>
            <a:endParaRPr lang="en-US" altLang="ja-JP" sz="2800" b="1"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kumimoji="1" lang="ja-JP" altLang="en-US" sz="2800" b="1" dirty="0">
                <a:solidFill>
                  <a:srgbClr val="FF0000"/>
                </a:solidFill>
                <a:latin typeface="Meiryo UI" panose="020B0604030504040204" pitchFamily="50" charset="-128"/>
                <a:ea typeface="Meiryo UI" panose="020B0604030504040204" pitchFamily="50" charset="-128"/>
              </a:rPr>
              <a:t>２０２２年１月２１日（金）</a:t>
            </a:r>
            <a:r>
              <a:rPr lang="ja-JP" altLang="en-US" sz="2800" b="1" dirty="0">
                <a:solidFill>
                  <a:srgbClr val="FF0000"/>
                </a:solidFill>
                <a:latin typeface="Meiryo UI" panose="020B0604030504040204" pitchFamily="50" charset="-128"/>
                <a:ea typeface="Meiryo UI" panose="020B0604030504040204" pitchFamily="50" charset="-128"/>
              </a:rPr>
              <a:t>１７：００　厳守</a:t>
            </a:r>
            <a:endParaRPr lang="en-US" altLang="ja-JP" sz="2800" b="1"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900" dirty="0">
              <a:latin typeface="Meiryo UI" panose="020B0604030504040204" pitchFamily="50" charset="-128"/>
              <a:ea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rPr>
              <a:t>提出</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入力</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方法 ：スカラネット・パーソナルから提出</a:t>
            </a:r>
            <a:endParaRPr lang="en-US" altLang="ja-JP" sz="2800" b="1"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※PC</a:t>
            </a:r>
            <a:r>
              <a:rPr lang="ja-JP" altLang="en-US" sz="2000" dirty="0">
                <a:latin typeface="Meiryo UI" panose="020B0604030504040204" pitchFamily="50" charset="-128"/>
                <a:ea typeface="Meiryo UI" panose="020B0604030504040204" pitchFamily="50" charset="-128"/>
              </a:rPr>
              <a:t>やスマホから提出可能です。</a:t>
            </a:r>
            <a:endParaRPr lang="en-US" altLang="ja-JP" sz="2000" dirty="0">
              <a:latin typeface="Meiryo UI" panose="020B0604030504040204" pitchFamily="50" charset="-128"/>
              <a:ea typeface="Meiryo UI" panose="020B0604030504040204" pitchFamily="50" charset="-128"/>
            </a:endParaRPr>
          </a:p>
          <a:p>
            <a:pPr marL="0" indent="0">
              <a:buNone/>
            </a:pPr>
            <a:endParaRPr lang="en-US" altLang="ja-JP" sz="1900" dirty="0">
              <a:latin typeface="Meiryo UI" panose="020B0604030504040204" pitchFamily="50" charset="-128"/>
              <a:ea typeface="Meiryo UI" panose="020B0604030504040204" pitchFamily="50" charset="-128"/>
            </a:endParaRPr>
          </a:p>
        </p:txBody>
      </p:sp>
      <p:sp>
        <p:nvSpPr>
          <p:cNvPr id="4" name="角丸四角形 3"/>
          <p:cNvSpPr/>
          <p:nvPr/>
        </p:nvSpPr>
        <p:spPr>
          <a:xfrm>
            <a:off x="218803" y="2072716"/>
            <a:ext cx="8686800" cy="2333670"/>
          </a:xfrm>
          <a:prstGeom prst="roundRect">
            <a:avLst/>
          </a:prstGeom>
          <a:noFill/>
          <a:ln w="76200" cmpd="dbl"/>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grpSp>
        <p:nvGrpSpPr>
          <p:cNvPr id="5" name="グループ化 4"/>
          <p:cNvGrpSpPr/>
          <p:nvPr/>
        </p:nvGrpSpPr>
        <p:grpSpPr>
          <a:xfrm>
            <a:off x="7124247" y="4619376"/>
            <a:ext cx="1671222" cy="1991974"/>
            <a:chOff x="2904473" y="4584964"/>
            <a:chExt cx="1797287" cy="2094888"/>
          </a:xfrm>
        </p:grpSpPr>
        <p:pic>
          <p:nvPicPr>
            <p:cNvPr id="7"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7433" t="7397" r="7976" b="8246"/>
            <a:stretch/>
          </p:blipFill>
          <p:spPr bwMode="auto">
            <a:xfrm>
              <a:off x="3190795" y="5054296"/>
              <a:ext cx="1233121" cy="1229703"/>
            </a:xfrm>
            <a:prstGeom prst="rect">
              <a:avLst/>
            </a:prstGeom>
            <a:noFill/>
            <a:extLst>
              <a:ext uri="{909E8E84-426E-40DD-AFC4-6F175D3DCCD1}">
                <a14:hiddenFill xmlns:a14="http://schemas.microsoft.com/office/drawing/2010/main">
                  <a:solidFill>
                    <a:srgbClr val="FFFFFF"/>
                  </a:solidFill>
                </a14:hiddenFill>
              </a:ext>
            </a:extLst>
          </p:spPr>
        </p:pic>
        <p:sp>
          <p:nvSpPr>
            <p:cNvPr id="8" name="正方形/長方形 7"/>
            <p:cNvSpPr/>
            <p:nvPr/>
          </p:nvSpPr>
          <p:spPr>
            <a:xfrm>
              <a:off x="2993467" y="4584964"/>
              <a:ext cx="1619299" cy="469331"/>
            </a:xfrm>
            <a:prstGeom prst="rect">
              <a:avLst/>
            </a:prstGeom>
          </p:spPr>
          <p:txBody>
            <a:bodyPr wrap="square">
              <a:spAutoFit/>
            </a:bodyPr>
            <a:lstStyle/>
            <a:p>
              <a:pPr algn="ctr"/>
              <a:r>
                <a:rPr kumimoji="1" lang="ja-JP" altLang="en-US" sz="1100" b="1" dirty="0">
                  <a:solidFill>
                    <a:schemeClr val="tx1">
                      <a:lumMod val="95000"/>
                      <a:lumOff val="5000"/>
                    </a:schemeClr>
                  </a:solidFill>
                  <a:latin typeface="Meiryo UI" panose="020B0604030504040204" pitchFamily="50" charset="-128"/>
                  <a:ea typeface="Meiryo UI" panose="020B0604030504040204" pitchFamily="50" charset="-128"/>
                </a:rPr>
                <a:t>スカラネット・パーソナル</a:t>
              </a:r>
              <a:endParaRPr kumimoji="1" lang="en-US" altLang="ja-JP" sz="600" b="1" dirty="0">
                <a:solidFill>
                  <a:schemeClr val="tx1">
                    <a:lumMod val="95000"/>
                    <a:lumOff val="5000"/>
                  </a:schemeClr>
                </a:solidFill>
                <a:latin typeface="Meiryo UI" panose="020B0604030504040204" pitchFamily="50" charset="-128"/>
                <a:ea typeface="Meiryo UI" panose="020B0604030504040204" pitchFamily="50" charset="-128"/>
              </a:endParaRPr>
            </a:p>
            <a:p>
              <a:pPr algn="ct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a:t>
              </a:r>
              <a:r>
                <a:rPr kumimoji="1" lang="en-US" altLang="ja-JP" sz="1200" dirty="0">
                  <a:solidFill>
                    <a:schemeClr val="tx1">
                      <a:lumMod val="95000"/>
                      <a:lumOff val="5000"/>
                    </a:schemeClr>
                  </a:solidFill>
                  <a:latin typeface="Meiryo UI" panose="020B0604030504040204" pitchFamily="50" charset="-128"/>
                  <a:ea typeface="Meiryo UI" panose="020B0604030504040204" pitchFamily="50" charset="-128"/>
                </a:rPr>
                <a:t>QR</a:t>
              </a: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コード＞</a:t>
              </a:r>
            </a:p>
          </p:txBody>
        </p:sp>
        <p:sp>
          <p:nvSpPr>
            <p:cNvPr id="9" name="正方形/長方形 8"/>
            <p:cNvSpPr/>
            <p:nvPr/>
          </p:nvSpPr>
          <p:spPr>
            <a:xfrm>
              <a:off x="2904473" y="6310520"/>
              <a:ext cx="1797287" cy="369332"/>
            </a:xfrm>
            <a:prstGeom prst="rect">
              <a:avLst/>
            </a:prstGeom>
          </p:spPr>
          <p:txBody>
            <a:bodyPr wrap="none">
              <a:spAutoFit/>
            </a:bodyPr>
            <a:lstStyle/>
            <a:p>
              <a:r>
                <a:rPr lang="en-US" altLang="ja-JP" sz="9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https://scholar-ps.sas.jasso.</a:t>
              </a:r>
            </a:p>
            <a:p>
              <a:r>
                <a:rPr lang="en-US" altLang="ja-JP" sz="9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go.jp</a:t>
              </a:r>
              <a:r>
                <a:rPr lang="en-US" altLang="ja-JP" sz="900" u="sng"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9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en-US" sz="900" dirty="0">
                <a:latin typeface="Meiryo UI" panose="020B0604030504040204" pitchFamily="50" charset="-128"/>
                <a:ea typeface="Meiryo UI" panose="020B0604030504040204" pitchFamily="50" charset="-128"/>
              </a:endParaRPr>
            </a:p>
          </p:txBody>
        </p:sp>
      </p:grpSp>
      <p:sp>
        <p:nvSpPr>
          <p:cNvPr id="11" name="コンテンツ プレースホルダー 2"/>
          <p:cNvSpPr txBox="1">
            <a:spLocks/>
          </p:cNvSpPr>
          <p:nvPr/>
        </p:nvSpPr>
        <p:spPr>
          <a:xfrm>
            <a:off x="396157" y="4728635"/>
            <a:ext cx="6567966" cy="2020104"/>
          </a:xfrm>
          <a:prstGeom prst="rect">
            <a:avLst/>
          </a:prstGeom>
        </p:spPr>
        <p:txBody>
          <a:bodyPr vert="horz" rtlCol="0">
            <a:noAutofit/>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marL="274320" lvl="1" indent="-274320">
              <a:buClr>
                <a:schemeClr val="accent3">
                  <a:lumMod val="50000"/>
                </a:schemeClr>
              </a:buClr>
              <a:buSzPct val="95000"/>
            </a:pPr>
            <a:r>
              <a:rPr lang="ja-JP" altLang="en-US" sz="2800" b="1" dirty="0">
                <a:latin typeface="Meiryo UI" panose="020B0604030504040204" pitchFamily="50" charset="-128"/>
                <a:ea typeface="Meiryo UI" panose="020B0604030504040204" pitchFamily="50" charset="-128"/>
              </a:rPr>
              <a:t>注意事項</a:t>
            </a:r>
            <a:endParaRPr lang="ja-JP" altLang="en-US" sz="2800" dirty="0">
              <a:latin typeface="Meiryo UI" panose="020B0604030504040204" pitchFamily="50" charset="-128"/>
              <a:ea typeface="Meiryo UI" panose="020B0604030504040204" pitchFamily="50" charset="-128"/>
            </a:endParaRPr>
          </a:p>
          <a:p>
            <a:pPr lvl="1"/>
            <a:r>
              <a:rPr lang="ja-JP" altLang="en-US" sz="1600" dirty="0">
                <a:latin typeface="Meiryo UI" panose="020B0604030504040204" pitchFamily="50" charset="-128"/>
                <a:ea typeface="Meiryo UI" panose="020B0604030504040204" pitchFamily="50" charset="-128"/>
              </a:rPr>
              <a:t>スカラネット・パーソナルが未登録の場合は新規登録後ご提出ください。</a:t>
            </a:r>
            <a:endParaRPr lang="en-US" altLang="ja-JP" sz="1600" b="1" dirty="0">
              <a:latin typeface="Meiryo UI" panose="020B0604030504040204" pitchFamily="50" charset="-128"/>
              <a:ea typeface="Meiryo UI" panose="020B0604030504040204" pitchFamily="50" charset="-128"/>
            </a:endParaRPr>
          </a:p>
          <a:p>
            <a:pPr lvl="1"/>
            <a:r>
              <a:rPr lang="ja-JP" altLang="en-US" sz="1600" dirty="0">
                <a:latin typeface="Meiryo UI" panose="020B0604030504040204" pitchFamily="50" charset="-128"/>
                <a:ea typeface="Meiryo UI" panose="020B0604030504040204" pitchFamily="50" charset="-128"/>
              </a:rPr>
              <a:t>入力準備用紙を事前に作成のうえ、提出（入力）をしましょう。</a:t>
            </a:r>
            <a:endParaRPr lang="en-US" altLang="ja-JP" sz="1600" dirty="0">
              <a:latin typeface="Meiryo UI" panose="020B0604030504040204" pitchFamily="50" charset="-128"/>
              <a:ea typeface="Meiryo UI" panose="020B0604030504040204" pitchFamily="50" charset="-128"/>
            </a:endParaRPr>
          </a:p>
          <a:p>
            <a:pPr lvl="1"/>
            <a:r>
              <a:rPr lang="ja-JP" altLang="en-US" sz="1600" dirty="0">
                <a:latin typeface="Meiryo UI" panose="020B0604030504040204" pitchFamily="50" charset="-128"/>
                <a:ea typeface="Meiryo UI" panose="020B0604030504040204" pitchFamily="50" charset="-128"/>
              </a:rPr>
              <a:t>年末年始（</a:t>
            </a:r>
            <a:r>
              <a:rPr lang="en-US" altLang="ja-JP" sz="1600" dirty="0">
                <a:latin typeface="Meiryo UI" panose="020B0604030504040204" pitchFamily="50" charset="-128"/>
                <a:ea typeface="Meiryo UI" panose="020B0604030504040204" pitchFamily="50" charset="-128"/>
              </a:rPr>
              <a:t>12</a:t>
            </a:r>
            <a:r>
              <a:rPr lang="ja-JP" altLang="en-US" sz="1600" dirty="0">
                <a:latin typeface="Meiryo UI" panose="020B0604030504040204" pitchFamily="50" charset="-128"/>
                <a:ea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rPr>
              <a:t>29</a:t>
            </a:r>
            <a:r>
              <a:rPr lang="ja-JP" altLang="en-US" sz="1600" dirty="0">
                <a:latin typeface="Meiryo UI" panose="020B0604030504040204" pitchFamily="50" charset="-128"/>
                <a:ea typeface="Meiryo UI" panose="020B0604030504040204" pitchFamily="50" charset="-128"/>
              </a:rPr>
              <a:t>日～</a:t>
            </a:r>
            <a:r>
              <a:rPr lang="en-US" altLang="ja-JP" sz="1600" dirty="0">
                <a:latin typeface="Meiryo UI" panose="020B0604030504040204" pitchFamily="50" charset="-128"/>
                <a:ea typeface="Meiryo UI" panose="020B0604030504040204" pitchFamily="50" charset="-128"/>
              </a:rPr>
              <a:t>1</a:t>
            </a:r>
            <a:r>
              <a:rPr lang="ja-JP" altLang="en-US" sz="1600" dirty="0">
                <a:latin typeface="Meiryo UI" panose="020B0604030504040204" pitchFamily="50" charset="-128"/>
                <a:ea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日）はスカラネット・パーソナルからの</a:t>
            </a:r>
            <a:endParaRPr lang="en-US" altLang="ja-JP" sz="1600" dirty="0">
              <a:latin typeface="Meiryo UI" panose="020B0604030504040204" pitchFamily="50" charset="-128"/>
              <a:ea typeface="Meiryo UI" panose="020B0604030504040204" pitchFamily="50" charset="-128"/>
            </a:endParaRPr>
          </a:p>
          <a:p>
            <a:pPr marL="393192" lvl="1" indent="0">
              <a:buNone/>
            </a:pP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継続願の提出はできません。また、大学も閉鎖となります。</a:t>
            </a:r>
          </a:p>
        </p:txBody>
      </p:sp>
      <p:sp>
        <p:nvSpPr>
          <p:cNvPr id="13" name="角丸四角形 12"/>
          <p:cNvSpPr/>
          <p:nvPr/>
        </p:nvSpPr>
        <p:spPr>
          <a:xfrm>
            <a:off x="218803" y="4570191"/>
            <a:ext cx="6602425" cy="2135408"/>
          </a:xfrm>
          <a:prstGeom prst="roundRect">
            <a:avLst/>
          </a:prstGeom>
          <a:noFill/>
          <a:ln w="76200" cmpd="dbl"/>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42336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noGrp="1"/>
          </p:cNvSpPr>
          <p:nvPr>
            <p:ph type="title"/>
          </p:nvPr>
        </p:nvSpPr>
        <p:spPr>
          <a:xfrm>
            <a:off x="195942" y="1292409"/>
            <a:ext cx="8686800" cy="489365"/>
          </a:xfrm>
          <a:prstGeom prst="rect">
            <a:avLst/>
          </a:prstGeom>
          <a:noFill/>
        </p:spPr>
        <p:txBody>
          <a:bodyPr wrap="square" rtlCol="0">
            <a:spAutoFit/>
          </a:bodyPr>
          <a:lstStyle/>
          <a:p>
            <a:r>
              <a:rPr lang="ja-JP" altLang="en-US" sz="3600" dirty="0"/>
              <a:t>「給付奨学金継続願」の提出、適格認定とは？</a:t>
            </a:r>
            <a:endParaRPr kumimoji="1" lang="ja-JP" altLang="en-US" sz="3600" dirty="0"/>
          </a:p>
        </p:txBody>
      </p:sp>
      <p:graphicFrame>
        <p:nvGraphicFramePr>
          <p:cNvPr id="6" name="表 5"/>
          <p:cNvGraphicFramePr>
            <a:graphicFrameLocks noGrp="1"/>
          </p:cNvGraphicFramePr>
          <p:nvPr>
            <p:extLst>
              <p:ext uri="{D42A27DB-BD31-4B8C-83A1-F6EECF244321}">
                <p14:modId xmlns:p14="http://schemas.microsoft.com/office/powerpoint/2010/main" val="4149685221"/>
              </p:ext>
            </p:extLst>
          </p:nvPr>
        </p:nvGraphicFramePr>
        <p:xfrm>
          <a:off x="174169" y="2296069"/>
          <a:ext cx="8708573" cy="1805668"/>
        </p:xfrm>
        <a:graphic>
          <a:graphicData uri="http://schemas.openxmlformats.org/drawingml/2006/table">
            <a:tbl>
              <a:tblPr firstRow="1" bandRow="1">
                <a:tableStyleId>{2D5ABB26-0587-4C30-8999-92F81FD0307C}</a:tableStyleId>
              </a:tblPr>
              <a:tblGrid>
                <a:gridCol w="2561291">
                  <a:extLst>
                    <a:ext uri="{9D8B030D-6E8A-4147-A177-3AD203B41FA5}">
                      <a16:colId xmlns:a16="http://schemas.microsoft.com/office/drawing/2014/main" val="20000"/>
                    </a:ext>
                  </a:extLst>
                </a:gridCol>
                <a:gridCol w="6147282">
                  <a:extLst>
                    <a:ext uri="{9D8B030D-6E8A-4147-A177-3AD203B41FA5}">
                      <a16:colId xmlns:a16="http://schemas.microsoft.com/office/drawing/2014/main" val="20001"/>
                    </a:ext>
                  </a:extLst>
                </a:gridCol>
              </a:tblGrid>
              <a:tr h="1805668">
                <a:tc>
                  <a:txBody>
                    <a:bodyPr/>
                    <a:lstStyle/>
                    <a:p>
                      <a:pPr algn="ctr"/>
                      <a:r>
                        <a:rPr kumimoji="1" lang="ja-JP" altLang="en-US" sz="2000" dirty="0">
                          <a:solidFill>
                            <a:schemeClr val="bg1"/>
                          </a:solidFill>
                          <a:latin typeface="Meiryo UI" panose="020B0604030504040204" pitchFamily="50" charset="-128"/>
                          <a:ea typeface="Meiryo UI" panose="020B0604030504040204" pitchFamily="50" charset="-128"/>
                        </a:rPr>
                        <a:t>「給付奨学金継続願」</a:t>
                      </a:r>
                      <a:endParaRPr kumimoji="1" lang="en-US" altLang="ja-JP" sz="2000" dirty="0">
                        <a:solidFill>
                          <a:schemeClr val="bg1"/>
                        </a:solidFill>
                        <a:latin typeface="Meiryo UI" panose="020B0604030504040204" pitchFamily="50" charset="-128"/>
                        <a:ea typeface="Meiryo UI" panose="020B0604030504040204" pitchFamily="50" charset="-128"/>
                      </a:endParaRPr>
                    </a:p>
                    <a:p>
                      <a:pPr algn="ctr"/>
                      <a:r>
                        <a:rPr kumimoji="1" lang="ja-JP" altLang="en-US" sz="2000" dirty="0" err="1">
                          <a:solidFill>
                            <a:schemeClr val="bg1"/>
                          </a:solidFill>
                          <a:latin typeface="Meiryo UI" panose="020B0604030504040204" pitchFamily="50" charset="-128"/>
                          <a:ea typeface="Meiryo UI" panose="020B0604030504040204" pitchFamily="50" charset="-128"/>
                        </a:rPr>
                        <a:t>の提</a:t>
                      </a:r>
                      <a:r>
                        <a:rPr kumimoji="1" lang="ja-JP" altLang="en-US" sz="2000" dirty="0">
                          <a:solidFill>
                            <a:schemeClr val="bg1"/>
                          </a:solidFill>
                          <a:latin typeface="Meiryo UI" panose="020B0604030504040204" pitchFamily="50" charset="-128"/>
                          <a:ea typeface="Meiryo UI" panose="020B0604030504040204" pitchFamily="50" charset="-128"/>
                        </a:rPr>
                        <a:t>出</a:t>
                      </a:r>
                    </a:p>
                  </a:txBody>
                  <a:tcPr anchor="ctr">
                    <a:lnL w="12700" cap="flat" cmpd="sng" algn="ctr">
                      <a:solidFill>
                        <a:srgbClr val="0000FF"/>
                      </a:solidFill>
                      <a:prstDash val="solid"/>
                      <a:round/>
                      <a:headEnd type="none" w="med" len="med"/>
                      <a:tailEnd type="none" w="med" len="med"/>
                    </a:lnL>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0000FF"/>
                    </a:solidFill>
                  </a:tcPr>
                </a:tc>
                <a:tc>
                  <a:txBody>
                    <a:bodyPr/>
                    <a:lstStyle/>
                    <a:p>
                      <a:pPr marL="342900" indent="-342900">
                        <a:buFont typeface="MS Outlook" panose="05010100010000000000" pitchFamily="2" charset="2"/>
                        <a:buChar char="A"/>
                      </a:pPr>
                      <a:r>
                        <a:rPr kumimoji="1" lang="ja-JP" altLang="en-US" sz="2000" dirty="0">
                          <a:latin typeface="Meiryo UI" panose="020B0604030504040204" pitchFamily="50" charset="-128"/>
                          <a:ea typeface="Meiryo UI" panose="020B0604030504040204" pitchFamily="50" charset="-128"/>
                        </a:rPr>
                        <a:t> 毎年１回、来年度の奨学金継続希望の有無を機構</a:t>
                      </a:r>
                      <a:endParaRPr kumimoji="1" lang="en-US" altLang="ja-JP" sz="2000" dirty="0">
                        <a:latin typeface="Meiryo UI" panose="020B0604030504040204" pitchFamily="50" charset="-128"/>
                        <a:ea typeface="Meiryo UI" panose="020B0604030504040204" pitchFamily="50" charset="-128"/>
                      </a:endParaRPr>
                    </a:p>
                    <a:p>
                      <a:pPr marL="0" indent="0">
                        <a:buFont typeface="MS Outlook" panose="05010100010000000000" pitchFamily="2" charset="2"/>
                        <a:buNone/>
                      </a:pPr>
                      <a:r>
                        <a:rPr kumimoji="1" lang="ja-JP" altLang="en-US" sz="2000" dirty="0">
                          <a:latin typeface="Meiryo UI" panose="020B0604030504040204" pitchFamily="50" charset="-128"/>
                          <a:ea typeface="Meiryo UI" panose="020B0604030504040204" pitchFamily="50" charset="-128"/>
                        </a:rPr>
                        <a:t>　　 に提示</a:t>
                      </a:r>
                    </a:p>
                    <a:p>
                      <a:pPr marL="342900" indent="-342900">
                        <a:buFont typeface="MS Outlook"/>
                        <a:buChar char="A"/>
                      </a:pPr>
                      <a:r>
                        <a:rPr kumimoji="1" lang="ja-JP" altLang="en-US" sz="2000" dirty="0">
                          <a:latin typeface="Meiryo UI" panose="020B0604030504040204" pitchFamily="50" charset="-128"/>
                          <a:ea typeface="Meiryo UI" panose="020B0604030504040204" pitchFamily="50" charset="-128"/>
                        </a:rPr>
                        <a:t>１年間の学業成績等を振り返り、給付奨学生としての　　</a:t>
                      </a:r>
                      <a:endParaRPr kumimoji="1" lang="en-US" altLang="ja-JP" sz="2000" dirty="0">
                        <a:latin typeface="Meiryo UI" panose="020B0604030504040204" pitchFamily="50" charset="-128"/>
                        <a:ea typeface="Meiryo UI" panose="020B0604030504040204" pitchFamily="50" charset="-128"/>
                      </a:endParaRPr>
                    </a:p>
                    <a:p>
                      <a:pPr marL="0" indent="0">
                        <a:buFont typeface="MS Outlook"/>
                        <a:buNone/>
                      </a:pPr>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責務を再確認</a:t>
                      </a:r>
                    </a:p>
                  </a:txBody>
                  <a:tcPr anchor="ctr">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975030394"/>
              </p:ext>
            </p:extLst>
          </p:nvPr>
        </p:nvGraphicFramePr>
        <p:xfrm>
          <a:off x="174169" y="4279900"/>
          <a:ext cx="8708573" cy="2421346"/>
        </p:xfrm>
        <a:graphic>
          <a:graphicData uri="http://schemas.openxmlformats.org/drawingml/2006/table">
            <a:tbl>
              <a:tblPr firstRow="1" bandRow="1">
                <a:tableStyleId>{2D5ABB26-0587-4C30-8999-92F81FD0307C}</a:tableStyleId>
              </a:tblPr>
              <a:tblGrid>
                <a:gridCol w="2542904">
                  <a:extLst>
                    <a:ext uri="{9D8B030D-6E8A-4147-A177-3AD203B41FA5}">
                      <a16:colId xmlns:a16="http://schemas.microsoft.com/office/drawing/2014/main" val="20000"/>
                    </a:ext>
                  </a:extLst>
                </a:gridCol>
                <a:gridCol w="6165669">
                  <a:extLst>
                    <a:ext uri="{9D8B030D-6E8A-4147-A177-3AD203B41FA5}">
                      <a16:colId xmlns:a16="http://schemas.microsoft.com/office/drawing/2014/main" val="20001"/>
                    </a:ext>
                  </a:extLst>
                </a:gridCol>
              </a:tblGrid>
              <a:tr h="2421346">
                <a:tc>
                  <a:txBody>
                    <a:bodyPr/>
                    <a:lstStyle/>
                    <a:p>
                      <a:pPr algn="ctr"/>
                      <a:r>
                        <a:rPr kumimoji="1" lang="ja-JP" altLang="en-US" sz="2000" dirty="0">
                          <a:solidFill>
                            <a:schemeClr val="bg1"/>
                          </a:solidFill>
                          <a:latin typeface="Meiryo UI" panose="020B0604030504040204" pitchFamily="50" charset="-128"/>
                          <a:ea typeface="Meiryo UI" panose="020B0604030504040204" pitchFamily="50" charset="-128"/>
                        </a:rPr>
                        <a:t>適格認定</a:t>
                      </a:r>
                    </a:p>
                  </a:txBody>
                  <a:tcPr anchor="ctr">
                    <a:lnL w="12700" cap="flat" cmpd="sng" algn="ctr">
                      <a:solidFill>
                        <a:srgbClr val="339933"/>
                      </a:solidFill>
                      <a:prstDash val="solid"/>
                      <a:round/>
                      <a:headEnd type="none" w="med" len="med"/>
                      <a:tailEnd type="none" w="med" len="med"/>
                    </a:lnL>
                    <a:lnT w="12700" cap="flat" cmpd="sng" algn="ctr">
                      <a:solidFill>
                        <a:srgbClr val="339933"/>
                      </a:solidFill>
                      <a:prstDash val="solid"/>
                      <a:round/>
                      <a:headEnd type="none" w="med" len="med"/>
                      <a:tailEnd type="none" w="med" len="med"/>
                    </a:lnT>
                    <a:lnB w="12700" cap="flat" cmpd="sng" algn="ctr">
                      <a:solidFill>
                        <a:srgbClr val="339933"/>
                      </a:solidFill>
                      <a:prstDash val="solid"/>
                      <a:round/>
                      <a:headEnd type="none" w="med" len="med"/>
                      <a:tailEnd type="none" w="med" len="med"/>
                    </a:lnB>
                    <a:solidFill>
                      <a:srgbClr val="00B050"/>
                    </a:solidFill>
                  </a:tcPr>
                </a:tc>
                <a:tc>
                  <a:txBody>
                    <a:bodyPr/>
                    <a:lstStyle/>
                    <a:p>
                      <a:pPr marL="342900" indent="-342900">
                        <a:lnSpc>
                          <a:spcPts val="2500"/>
                        </a:lnSpc>
                        <a:buFont typeface="MS Outlook" panose="05010100010000000000" pitchFamily="2" charset="2"/>
                        <a:buChar char="A"/>
                      </a:pPr>
                      <a:r>
                        <a:rPr kumimoji="1" lang="ja-JP" altLang="en-US" sz="2000" dirty="0">
                          <a:latin typeface="Meiryo UI" panose="020B0604030504040204" pitchFamily="50" charset="-128"/>
                          <a:ea typeface="Meiryo UI" panose="020B0604030504040204" pitchFamily="50" charset="-128"/>
                        </a:rPr>
                        <a:t> 学校が、提出された「給付奨学金継続願」の内容と学  </a:t>
                      </a:r>
                      <a:endParaRPr kumimoji="1" lang="en-US" altLang="ja-JP" sz="2000" dirty="0">
                        <a:latin typeface="Meiryo UI" panose="020B0604030504040204" pitchFamily="50" charset="-128"/>
                        <a:ea typeface="Meiryo UI" panose="020B0604030504040204" pitchFamily="50" charset="-128"/>
                      </a:endParaRPr>
                    </a:p>
                    <a:p>
                      <a:pPr marL="0" indent="0">
                        <a:lnSpc>
                          <a:spcPts val="2500"/>
                        </a:lnSpc>
                        <a:buFont typeface="MS Outlook" panose="05010100010000000000" pitchFamily="2" charset="2"/>
                        <a:buNone/>
                      </a:pPr>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業成績等を総合的に審査し、適格基準に基づき奨学</a:t>
                      </a:r>
                      <a:endParaRPr kumimoji="1" lang="en-US" altLang="ja-JP" sz="2000" dirty="0">
                        <a:latin typeface="Meiryo UI" panose="020B0604030504040204" pitchFamily="50" charset="-128"/>
                        <a:ea typeface="Meiryo UI" panose="020B0604030504040204" pitchFamily="50" charset="-128"/>
                      </a:endParaRPr>
                    </a:p>
                    <a:p>
                      <a:pPr marL="0" indent="0">
                        <a:lnSpc>
                          <a:spcPts val="2500"/>
                        </a:lnSpc>
                        <a:buFont typeface="MS Outlook" panose="05010100010000000000" pitchFamily="2" charset="2"/>
                        <a:buNone/>
                      </a:pPr>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金継続の可否等を判断すること</a:t>
                      </a:r>
                      <a:endParaRPr kumimoji="1" lang="en-US" altLang="ja-JP" sz="2000" dirty="0">
                        <a:latin typeface="Meiryo UI" panose="020B0604030504040204" pitchFamily="50" charset="-128"/>
                        <a:ea typeface="Meiryo UI" panose="020B0604030504040204" pitchFamily="50" charset="-128"/>
                      </a:endParaRPr>
                    </a:p>
                    <a:p>
                      <a:pPr marL="0" indent="0">
                        <a:lnSpc>
                          <a:spcPts val="2500"/>
                        </a:lnSpc>
                        <a:buFontTx/>
                        <a:buNone/>
                      </a:pPr>
                      <a:r>
                        <a:rPr kumimoji="1" lang="en-US" altLang="ja-JP" sz="2000" dirty="0">
                          <a:latin typeface="MS Outlook" panose="05010100010000000000" pitchFamily="2" charset="2"/>
                        </a:rPr>
                        <a:t>A</a:t>
                      </a:r>
                      <a:r>
                        <a:rPr kumimoji="1" lang="ja-JP" altLang="en-US" sz="2000" baseline="0" dirty="0">
                          <a:latin typeface="Meiryo UI" panose="020B0604030504040204" pitchFamily="50" charset="-128"/>
                          <a:ea typeface="Meiryo UI" panose="020B0604030504040204" pitchFamily="50" charset="-128"/>
                        </a:rPr>
                        <a:t>「給付奨学金継続願」を提出しても必ず翌年度も継続</a:t>
                      </a:r>
                      <a:endParaRPr kumimoji="1" lang="en-US" altLang="ja-JP" sz="2000" baseline="0" dirty="0">
                        <a:latin typeface="Meiryo UI" panose="020B0604030504040204" pitchFamily="50" charset="-128"/>
                        <a:ea typeface="Meiryo UI" panose="020B0604030504040204" pitchFamily="50" charset="-128"/>
                      </a:endParaRPr>
                    </a:p>
                    <a:p>
                      <a:pPr marL="0" indent="0">
                        <a:lnSpc>
                          <a:spcPts val="2500"/>
                        </a:lnSpc>
                        <a:buFontTx/>
                        <a:buNone/>
                      </a:pPr>
                      <a:r>
                        <a:rPr kumimoji="1" lang="ja-JP" altLang="en-US" sz="2000" baseline="0" dirty="0">
                          <a:latin typeface="Meiryo UI" panose="020B0604030504040204" pitchFamily="50" charset="-128"/>
                          <a:ea typeface="Meiryo UI" panose="020B0604030504040204" pitchFamily="50" charset="-128"/>
                        </a:rPr>
                        <a:t>　　 して給付されるとは限らない（評価の結果、奨学生とし</a:t>
                      </a:r>
                      <a:endParaRPr kumimoji="1" lang="en-US" altLang="ja-JP" sz="2000" baseline="0" dirty="0">
                        <a:latin typeface="Meiryo UI" panose="020B0604030504040204" pitchFamily="50" charset="-128"/>
                        <a:ea typeface="Meiryo UI" panose="020B0604030504040204" pitchFamily="50" charset="-128"/>
                      </a:endParaRPr>
                    </a:p>
                    <a:p>
                      <a:pPr marL="0" indent="0">
                        <a:lnSpc>
                          <a:spcPts val="2500"/>
                        </a:lnSpc>
                        <a:buFontTx/>
                        <a:buNone/>
                      </a:pPr>
                      <a:r>
                        <a:rPr kumimoji="1" lang="ja-JP" altLang="en-US" sz="2000" baseline="0" dirty="0">
                          <a:latin typeface="Meiryo UI" panose="020B0604030504040204" pitchFamily="50" charset="-128"/>
                          <a:ea typeface="Meiryo UI" panose="020B0604030504040204" pitchFamily="50" charset="-128"/>
                        </a:rPr>
                        <a:t>　　 </a:t>
                      </a:r>
                      <a:r>
                        <a:rPr kumimoji="1" lang="ja-JP" altLang="en-US" sz="2000" baseline="0" dirty="0" err="1">
                          <a:latin typeface="Meiryo UI" panose="020B0604030504040204" pitchFamily="50" charset="-128"/>
                          <a:ea typeface="Meiryo UI" panose="020B0604030504040204" pitchFamily="50" charset="-128"/>
                        </a:rPr>
                        <a:t>ての</a:t>
                      </a:r>
                      <a:r>
                        <a:rPr kumimoji="1" lang="ja-JP" altLang="en-US" sz="2000" baseline="0" dirty="0">
                          <a:latin typeface="Meiryo UI" panose="020B0604030504040204" pitchFamily="50" charset="-128"/>
                          <a:ea typeface="Meiryo UI" panose="020B0604030504040204" pitchFamily="50" charset="-128"/>
                        </a:rPr>
                        <a:t>資格を失う「廃止</a:t>
                      </a:r>
                      <a:r>
                        <a:rPr kumimoji="1" lang="en-US" altLang="ja-JP" sz="1200" baseline="0" dirty="0">
                          <a:latin typeface="Meiryo UI" panose="020B0604030504040204" pitchFamily="50" charset="-128"/>
                          <a:ea typeface="Meiryo UI" panose="020B0604030504040204" pitchFamily="50" charset="-128"/>
                        </a:rPr>
                        <a:t>(※)</a:t>
                      </a:r>
                      <a:r>
                        <a:rPr kumimoji="1" lang="ja-JP" altLang="en-US" sz="2000" baseline="0" dirty="0">
                          <a:latin typeface="Meiryo UI" panose="020B0604030504040204" pitchFamily="50" charset="-128"/>
                          <a:ea typeface="Meiryo UI" panose="020B0604030504040204" pitchFamily="50" charset="-128"/>
                        </a:rPr>
                        <a:t>」処置となることがあります）</a:t>
                      </a:r>
                      <a:endParaRPr kumimoji="1" lang="en-US" altLang="ja-JP" sz="2000" baseline="0" dirty="0">
                        <a:latin typeface="Meiryo UI" panose="020B0604030504040204" pitchFamily="50" charset="-128"/>
                        <a:ea typeface="Meiryo UI" panose="020B0604030504040204" pitchFamily="50" charset="-128"/>
                      </a:endParaRPr>
                    </a:p>
                  </a:txBody>
                  <a:tcPr>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角丸四角形吹き出し 1"/>
          <p:cNvSpPr/>
          <p:nvPr/>
        </p:nvSpPr>
        <p:spPr>
          <a:xfrm>
            <a:off x="5327650" y="6276159"/>
            <a:ext cx="3428999" cy="313509"/>
          </a:xfrm>
          <a:prstGeom prst="wedgeRoundRectCallout">
            <a:avLst>
              <a:gd name="adj1" fmla="val -48702"/>
              <a:gd name="adj2" fmla="val -5644"/>
              <a:gd name="adj3" fmla="val 16667"/>
            </a:avLst>
          </a:prstGeom>
          <a:solidFill>
            <a:schemeClr val="bg2"/>
          </a:solidFill>
          <a:ln>
            <a:solidFill>
              <a:srgbClr val="00B050"/>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給付奨学金の適格基準は、貸与奨学金よりも厳しくなります。</a:t>
            </a:r>
            <a:endParaRPr kumimoji="1"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5085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p:cNvGraphicFramePr/>
          <p:nvPr>
            <p:extLst>
              <p:ext uri="{D42A27DB-BD31-4B8C-83A1-F6EECF244321}">
                <p14:modId xmlns:p14="http://schemas.microsoft.com/office/powerpoint/2010/main" val="2879545796"/>
              </p:ext>
            </p:extLst>
          </p:nvPr>
        </p:nvGraphicFramePr>
        <p:xfrm>
          <a:off x="190500" y="2178352"/>
          <a:ext cx="8763000"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タイトル 5"/>
          <p:cNvSpPr txBox="1">
            <a:spLocks noGrp="1"/>
          </p:cNvSpPr>
          <p:nvPr>
            <p:ph type="title"/>
          </p:nvPr>
        </p:nvSpPr>
        <p:spPr>
          <a:xfrm>
            <a:off x="457200" y="1240158"/>
            <a:ext cx="8229600" cy="489365"/>
          </a:xfrm>
          <a:prstGeom prst="rect">
            <a:avLst/>
          </a:prstGeom>
          <a:noFill/>
        </p:spPr>
        <p:txBody>
          <a:bodyPr wrap="square" rtlCol="0">
            <a:spAutoFit/>
          </a:bodyPr>
          <a:lstStyle/>
          <a:p>
            <a:r>
              <a:rPr lang="ja-JP" altLang="en-US" sz="3600" dirty="0"/>
              <a:t>「給付奨学金継続願」の提出（主な流れ）</a:t>
            </a:r>
            <a:endParaRPr kumimoji="1" lang="ja-JP" altLang="en-US" sz="3600" dirty="0"/>
          </a:p>
        </p:txBody>
      </p:sp>
    </p:spTree>
    <p:extLst>
      <p:ext uri="{BB962C8B-B14F-4D97-AF65-F5344CB8AC3E}">
        <p14:creationId xmlns:p14="http://schemas.microsoft.com/office/powerpoint/2010/main" val="325200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32562" y="327099"/>
            <a:ext cx="8229600" cy="1143000"/>
          </a:xfrm>
        </p:spPr>
        <p:txBody>
          <a:bodyPr rtlCol="0">
            <a:noAutofit/>
          </a:bodyPr>
          <a:lstStyle/>
          <a:p>
            <a:r>
              <a:rPr lang="ja-JP" altLang="en-US" sz="3400" dirty="0"/>
              <a:t>「給付奨学金継続願」の提出の流れとポイント</a:t>
            </a:r>
          </a:p>
        </p:txBody>
      </p:sp>
      <p:cxnSp>
        <p:nvCxnSpPr>
          <p:cNvPr id="5" name="直線コネクタ 4"/>
          <p:cNvCxnSpPr/>
          <p:nvPr/>
        </p:nvCxnSpPr>
        <p:spPr bwMode="auto">
          <a:xfrm flipH="1">
            <a:off x="4364215" y="6032130"/>
            <a:ext cx="369889" cy="0"/>
          </a:xfrm>
          <a:prstGeom prst="line">
            <a:avLst/>
          </a:prstGeom>
          <a:ln/>
          <a:extLst/>
        </p:spPr>
        <p:style>
          <a:lnRef idx="2">
            <a:schemeClr val="accent6"/>
          </a:lnRef>
          <a:fillRef idx="0">
            <a:schemeClr val="accent6"/>
          </a:fillRef>
          <a:effectRef idx="1">
            <a:schemeClr val="accent6"/>
          </a:effectRef>
          <a:fontRef idx="minor">
            <a:schemeClr val="tx1"/>
          </a:fontRef>
        </p:style>
      </p:cxnSp>
      <p:cxnSp>
        <p:nvCxnSpPr>
          <p:cNvPr id="6" name="直線コネクタ 5"/>
          <p:cNvCxnSpPr/>
          <p:nvPr/>
        </p:nvCxnSpPr>
        <p:spPr bwMode="auto">
          <a:xfrm flipH="1" flipV="1">
            <a:off x="4352406" y="4189615"/>
            <a:ext cx="331788" cy="1"/>
          </a:xfrm>
          <a:prstGeom prst="line">
            <a:avLst/>
          </a:prstGeom>
          <a:ln>
            <a:solidFill>
              <a:srgbClr val="FF66FF"/>
            </a:solidFill>
            <a:headEnd type="none" w="med" len="med"/>
            <a:tailEnd type="none" w="med" len="med"/>
          </a:ln>
          <a:extLst/>
        </p:spPr>
        <p:style>
          <a:lnRef idx="2">
            <a:schemeClr val="accent1"/>
          </a:lnRef>
          <a:fillRef idx="0">
            <a:schemeClr val="accent1"/>
          </a:fillRef>
          <a:effectRef idx="1">
            <a:schemeClr val="accent1"/>
          </a:effectRef>
          <a:fontRef idx="minor">
            <a:schemeClr val="tx1"/>
          </a:fontRef>
        </p:style>
      </p:cxnSp>
      <p:cxnSp>
        <p:nvCxnSpPr>
          <p:cNvPr id="7" name="直線コネクタ 6"/>
          <p:cNvCxnSpPr/>
          <p:nvPr/>
        </p:nvCxnSpPr>
        <p:spPr bwMode="auto">
          <a:xfrm flipH="1">
            <a:off x="4344775" y="2468104"/>
            <a:ext cx="331790" cy="1"/>
          </a:xfrm>
          <a:prstGeom prst="line">
            <a:avLst/>
          </a:prstGeom>
          <a:ln/>
          <a:extLst/>
        </p:spPr>
        <p:style>
          <a:lnRef idx="2">
            <a:schemeClr val="accent5"/>
          </a:lnRef>
          <a:fillRef idx="0">
            <a:schemeClr val="accent5"/>
          </a:fillRef>
          <a:effectRef idx="1">
            <a:schemeClr val="accent5"/>
          </a:effectRef>
          <a:fontRef idx="minor">
            <a:schemeClr val="tx1"/>
          </a:fontRef>
        </p:style>
      </p:cxnSp>
      <p:graphicFrame>
        <p:nvGraphicFramePr>
          <p:cNvPr id="8" name="図表 7"/>
          <p:cNvGraphicFramePr/>
          <p:nvPr>
            <p:extLst>
              <p:ext uri="{D42A27DB-BD31-4B8C-83A1-F6EECF244321}">
                <p14:modId xmlns:p14="http://schemas.microsoft.com/office/powerpoint/2010/main" val="3989622623"/>
              </p:ext>
            </p:extLst>
          </p:nvPr>
        </p:nvGraphicFramePr>
        <p:xfrm>
          <a:off x="432562" y="1858193"/>
          <a:ext cx="3927476" cy="4738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グループ化 8"/>
          <p:cNvGrpSpPr/>
          <p:nvPr/>
        </p:nvGrpSpPr>
        <p:grpSpPr>
          <a:xfrm>
            <a:off x="4676562" y="3581400"/>
            <a:ext cx="4260087" cy="1305510"/>
            <a:chOff x="269038" y="1651001"/>
            <a:chExt cx="4560900" cy="1063888"/>
          </a:xfrm>
          <a:solidFill>
            <a:schemeClr val="accent3">
              <a:lumMod val="60000"/>
              <a:lumOff val="40000"/>
            </a:schemeClr>
          </a:solidFill>
          <a:scene3d>
            <a:camera prst="orthographicFront"/>
            <a:lightRig rig="flat" dir="t"/>
          </a:scene3d>
        </p:grpSpPr>
        <p:sp>
          <p:nvSpPr>
            <p:cNvPr id="10" name="角丸四角形 9"/>
            <p:cNvSpPr/>
            <p:nvPr/>
          </p:nvSpPr>
          <p:spPr>
            <a:xfrm>
              <a:off x="269038" y="1651001"/>
              <a:ext cx="4405341" cy="998997"/>
            </a:xfrm>
            <a:prstGeom prst="roundRect">
              <a:avLst>
                <a:gd name="adj" fmla="val 10000"/>
              </a:avLst>
            </a:prstGeom>
            <a:grpFill/>
            <a:sp3d prstMaterial="dkEdge">
              <a:bevelT w="8200" h="38100"/>
            </a:sp3d>
          </p:spPr>
          <p:style>
            <a:lnRef idx="0">
              <a:schemeClr val="lt1">
                <a:hueOff val="0"/>
                <a:satOff val="0"/>
                <a:lumOff val="0"/>
                <a:alphaOff val="0"/>
              </a:schemeClr>
            </a:lnRef>
            <a:fillRef idx="2">
              <a:schemeClr val="accent5">
                <a:hueOff val="-3986842"/>
                <a:satOff val="-30"/>
                <a:lumOff val="-20392"/>
                <a:alphaOff val="0"/>
              </a:schemeClr>
            </a:fillRef>
            <a:effectRef idx="1">
              <a:schemeClr val="accent5">
                <a:hueOff val="-3986842"/>
                <a:satOff val="-30"/>
                <a:lumOff val="-20392"/>
                <a:alphaOff val="0"/>
              </a:schemeClr>
            </a:effectRef>
            <a:fontRef idx="minor">
              <a:schemeClr val="dk1"/>
            </a:fontRef>
          </p:style>
          <p:txBody>
            <a:bodyPr anchor="ctr" anchorCtr="0"/>
            <a:lstStyle/>
            <a:p>
              <a:r>
                <a:rPr lang="ja-JP" altLang="en-US" sz="1600" dirty="0">
                  <a:latin typeface="Meiryo UI" panose="020B0604030504040204" pitchFamily="50" charset="-128"/>
                  <a:ea typeface="Meiryo UI" panose="020B0604030504040204" pitchFamily="50" charset="-128"/>
                </a:rPr>
                <a:t>提出する前に、誤入力防止や円滑な入力のために、各設問注意書きをよく読み、各設問の回答を下書きしておくと入力がスムーズです。</a:t>
              </a:r>
              <a:endParaRPr lang="en-US" altLang="ja-JP" sz="1600" dirty="0">
                <a:latin typeface="Meiryo UI" panose="020B0604030504040204" pitchFamily="50" charset="-128"/>
                <a:ea typeface="Meiryo UI" panose="020B0604030504040204" pitchFamily="50" charset="-128"/>
              </a:endParaRPr>
            </a:p>
          </p:txBody>
        </p:sp>
        <p:sp>
          <p:nvSpPr>
            <p:cNvPr id="11" name="角丸四角形 4"/>
            <p:cNvSpPr/>
            <p:nvPr/>
          </p:nvSpPr>
          <p:spPr>
            <a:xfrm>
              <a:off x="324002" y="1678697"/>
              <a:ext cx="4505936" cy="1036192"/>
            </a:xfrm>
            <a:prstGeom prst="rect">
              <a:avLst/>
            </a:prstGeom>
            <a:noFill/>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kumimoji="1" lang="ja-JP" altLang="en-US" sz="2000" kern="1200" dirty="0">
                <a:latin typeface="ＭＳ Ｐゴシック" panose="020B0600070205080204" pitchFamily="50" charset="-128"/>
                <a:ea typeface="ＭＳ Ｐゴシック" panose="020B0600070205080204" pitchFamily="50" charset="-128"/>
              </a:endParaRPr>
            </a:p>
          </p:txBody>
        </p:sp>
      </p:grpSp>
      <p:grpSp>
        <p:nvGrpSpPr>
          <p:cNvPr id="12" name="グループ化 11"/>
          <p:cNvGrpSpPr/>
          <p:nvPr/>
        </p:nvGrpSpPr>
        <p:grpSpPr>
          <a:xfrm>
            <a:off x="4693094" y="5225651"/>
            <a:ext cx="4098256" cy="1285289"/>
            <a:chOff x="330200" y="3216663"/>
            <a:chExt cx="4570410" cy="1153766"/>
          </a:xfrm>
          <a:scene3d>
            <a:camera prst="orthographicFront"/>
            <a:lightRig rig="flat" dir="t"/>
          </a:scene3d>
        </p:grpSpPr>
        <p:sp>
          <p:nvSpPr>
            <p:cNvPr id="13" name="角丸四角形 12"/>
            <p:cNvSpPr/>
            <p:nvPr/>
          </p:nvSpPr>
          <p:spPr>
            <a:xfrm>
              <a:off x="330200" y="3358606"/>
              <a:ext cx="4570410" cy="1011823"/>
            </a:xfrm>
            <a:prstGeom prst="roundRect">
              <a:avLst>
                <a:gd name="adj" fmla="val 10000"/>
              </a:avLst>
            </a:prstGeom>
            <a:solidFill>
              <a:schemeClr val="accent6">
                <a:lumMod val="60000"/>
                <a:lumOff val="40000"/>
              </a:schemeClr>
            </a:solidFill>
            <a:sp3d prstMaterial="dkEdge">
              <a:bevelT w="8200" h="38100"/>
            </a:sp3d>
          </p:spPr>
          <p:style>
            <a:lnRef idx="0">
              <a:schemeClr val="lt1">
                <a:hueOff val="0"/>
                <a:satOff val="0"/>
                <a:lumOff val="0"/>
                <a:alphaOff val="0"/>
              </a:schemeClr>
            </a:lnRef>
            <a:fillRef idx="2">
              <a:schemeClr val="accent5">
                <a:hueOff val="-7973684"/>
                <a:satOff val="-60"/>
                <a:lumOff val="-40783"/>
                <a:alphaOff val="0"/>
              </a:schemeClr>
            </a:fillRef>
            <a:effectRef idx="1">
              <a:schemeClr val="accent5">
                <a:hueOff val="-7973684"/>
                <a:satOff val="-60"/>
                <a:lumOff val="-40783"/>
                <a:alphaOff val="0"/>
              </a:schemeClr>
            </a:effectRef>
            <a:fontRef idx="minor">
              <a:schemeClr val="dk1"/>
            </a:fontRef>
          </p:style>
        </p:sp>
        <p:sp>
          <p:nvSpPr>
            <p:cNvPr id="14" name="角丸四角形 4"/>
            <p:cNvSpPr/>
            <p:nvPr/>
          </p:nvSpPr>
          <p:spPr>
            <a:xfrm>
              <a:off x="369017" y="3216663"/>
              <a:ext cx="4319609" cy="1153765"/>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2390" tIns="72390" rIns="72390" bIns="72390" numCol="1" spcCol="1270" anchor="ctr" anchorCtr="0">
              <a:noAutofit/>
            </a:bodyPr>
            <a:lstStyle/>
            <a:p>
              <a:pPr algn="just" defTabSz="833438"/>
              <a:r>
                <a:rPr lang="ja-JP" altLang="en-US" sz="1600" dirty="0">
                  <a:latin typeface="Meiryo UI" panose="020B0604030504040204" pitchFamily="50" charset="-128"/>
                  <a:ea typeface="Meiryo UI" panose="020B0604030504040204" pitchFamily="50" charset="-128"/>
                </a:rPr>
                <a:t>インターネットを通じて学校が定める期限までに提出（入力）します。</a:t>
              </a:r>
              <a:endParaRPr lang="en-US" altLang="ja-JP" sz="1600" dirty="0">
                <a:latin typeface="Meiryo UI" panose="020B0604030504040204" pitchFamily="50" charset="-128"/>
                <a:ea typeface="Meiryo UI" panose="020B0604030504040204" pitchFamily="50" charset="-128"/>
              </a:endParaRPr>
            </a:p>
            <a:p>
              <a:pPr algn="just" defTabSz="833438"/>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提出完了時に表示される受付番号を必ず</a:t>
              </a:r>
              <a:endParaRPr lang="en-US" altLang="ja-JP" sz="1600" b="1" dirty="0">
                <a:latin typeface="Meiryo UI" panose="020B0604030504040204" pitchFamily="50" charset="-128"/>
                <a:ea typeface="Meiryo UI" panose="020B0604030504040204" pitchFamily="50" charset="-128"/>
              </a:endParaRPr>
            </a:p>
            <a:p>
              <a:pPr algn="just" defTabSz="833438"/>
              <a:r>
                <a:rPr lang="ja-JP" altLang="en-US" sz="1600" b="1" dirty="0">
                  <a:latin typeface="Meiryo UI" panose="020B0604030504040204" pitchFamily="50" charset="-128"/>
                  <a:ea typeface="Meiryo UI" panose="020B0604030504040204" pitchFamily="50" charset="-128"/>
                </a:rPr>
                <a:t>　 控えてください。</a:t>
              </a:r>
              <a:endParaRPr lang="en-US" altLang="ja-JP" sz="1600" b="1" dirty="0">
                <a:latin typeface="Meiryo UI" panose="020B0604030504040204" pitchFamily="50" charset="-128"/>
                <a:ea typeface="Meiryo UI" panose="020B0604030504040204" pitchFamily="50" charset="-128"/>
              </a:endParaRPr>
            </a:p>
          </p:txBody>
        </p:sp>
      </p:grpSp>
      <p:grpSp>
        <p:nvGrpSpPr>
          <p:cNvPr id="15" name="グループ化 14"/>
          <p:cNvGrpSpPr/>
          <p:nvPr/>
        </p:nvGrpSpPr>
        <p:grpSpPr>
          <a:xfrm>
            <a:off x="4676565" y="1847088"/>
            <a:ext cx="4078814" cy="1315942"/>
            <a:chOff x="330200" y="0"/>
            <a:chExt cx="4570410" cy="1178307"/>
          </a:xfrm>
          <a:scene3d>
            <a:camera prst="orthographicFront"/>
            <a:lightRig rig="flat" dir="t"/>
          </a:scene3d>
        </p:grpSpPr>
        <p:sp>
          <p:nvSpPr>
            <p:cNvPr id="16" name="角丸四角形 15"/>
            <p:cNvSpPr/>
            <p:nvPr/>
          </p:nvSpPr>
          <p:spPr>
            <a:xfrm>
              <a:off x="330200" y="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sp>
        <p:sp>
          <p:nvSpPr>
            <p:cNvPr id="17" name="角丸四角形 4"/>
            <p:cNvSpPr/>
            <p:nvPr/>
          </p:nvSpPr>
          <p:spPr>
            <a:xfrm>
              <a:off x="387723" y="216728"/>
              <a:ext cx="4357032" cy="96157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kumimoji="1" lang="ja-JP" altLang="en-US" sz="1600" kern="1200" dirty="0">
                  <a:latin typeface="Meiryo UI" panose="020B0604030504040204" pitchFamily="50" charset="-128"/>
                  <a:ea typeface="Meiryo UI" panose="020B0604030504040204" pitchFamily="50" charset="-128"/>
                </a:rPr>
                <a:t>自身の経済状況等を振り返り、貸与終了後の返還額等を確認し、奨学金の必要性について判断します。</a:t>
              </a:r>
              <a:endParaRPr kumimoji="1" lang="en-US" altLang="ja-JP" sz="1600" kern="1200" dirty="0">
                <a:latin typeface="Meiryo UI" panose="020B0604030504040204" pitchFamily="50" charset="-128"/>
                <a:ea typeface="Meiryo UI" panose="020B0604030504040204" pitchFamily="50" charset="-128"/>
              </a:endParaRPr>
            </a:p>
            <a:p>
              <a:pPr defTabSz="889000">
                <a:lnSpc>
                  <a:spcPct val="90000"/>
                </a:lnSpc>
                <a:spcBef>
                  <a:spcPct val="0"/>
                </a:spcBef>
                <a:spcAft>
                  <a:spcPct val="35000"/>
                </a:spcAft>
              </a:pPr>
              <a:r>
                <a:rPr lang="ja-JP" altLang="en-US" sz="1600" dirty="0">
                  <a:latin typeface="Meiryo UI" panose="020B0604030504040204" pitchFamily="50" charset="-128"/>
                  <a:ea typeface="Meiryo UI" panose="020B0604030504040204" pitchFamily="50" charset="-128"/>
                </a:rPr>
                <a:t>予めスカラネット・パーソナルに登録しておく必要があります。</a:t>
              </a:r>
              <a:endParaRPr lang="ja-JP" altLang="en-US" sz="1900" dirty="0">
                <a:latin typeface="Meiryo UI" panose="020B0604030504040204" pitchFamily="50" charset="-128"/>
                <a:ea typeface="Meiryo UI" panose="020B0604030504040204" pitchFamily="50" charset="-128"/>
              </a:endParaRPr>
            </a:p>
            <a:p>
              <a:pPr lvl="0" defTabSz="889000">
                <a:lnSpc>
                  <a:spcPct val="90000"/>
                </a:lnSpc>
                <a:spcBef>
                  <a:spcPct val="0"/>
                </a:spcBef>
                <a:spcAft>
                  <a:spcPct val="35000"/>
                </a:spcAft>
              </a:pPr>
              <a:endParaRPr kumimoji="1" lang="ja-JP" altLang="en-US" sz="1600" kern="1200" dirty="0">
                <a:latin typeface="ＭＳ Ｐゴシック" panose="020B0600070205080204" pitchFamily="50" charset="-128"/>
                <a:ea typeface="ＭＳ Ｐゴシック" panose="020B0600070205080204" pitchFamily="50" charset="-128"/>
              </a:endParaRPr>
            </a:p>
          </p:txBody>
        </p:sp>
      </p:grpSp>
      <p:sp>
        <p:nvSpPr>
          <p:cNvPr id="18" name="角丸四角形吹き出し 17"/>
          <p:cNvSpPr/>
          <p:nvPr/>
        </p:nvSpPr>
        <p:spPr>
          <a:xfrm>
            <a:off x="3620540" y="4857164"/>
            <a:ext cx="3105150" cy="476726"/>
          </a:xfrm>
          <a:prstGeom prst="wedgeRoundRectCallout">
            <a:avLst>
              <a:gd name="adj1" fmla="val -47112"/>
              <a:gd name="adj2" fmla="val -126881"/>
              <a:gd name="adj3" fmla="val 16667"/>
            </a:avLst>
          </a:prstGeom>
          <a:solidFill>
            <a:srgbClr val="CCECFF"/>
          </a:solidFill>
          <a:ln>
            <a:solidFill>
              <a:schemeClr val="tx1"/>
            </a:solidFill>
          </a:ln>
        </p:spPr>
        <p:txBody>
          <a:bodyPr wrap="square" rtlCol="0" anchor="ctr">
            <a:spAutoFit/>
          </a:bodyPr>
          <a:lstStyle/>
          <a:p>
            <a:pPr marL="171450" indent="-171450">
              <a:buFont typeface="MS Outlook" panose="05010100010000000000" pitchFamily="2" charset="2"/>
              <a:buChar char="A"/>
            </a:pPr>
            <a:r>
              <a:rPr lang="ja-JP" altLang="en-US" sz="1100" b="1" dirty="0">
                <a:solidFill>
                  <a:srgbClr val="FF0000"/>
                </a:solidFill>
                <a:latin typeface="Meiryo UI" panose="020B0604030504040204" pitchFamily="50" charset="-128"/>
                <a:ea typeface="Meiryo UI" panose="020B0604030504040204" pitchFamily="50" charset="-128"/>
              </a:rPr>
              <a:t>「入力準備用紙」の注意事項等をよく読んだ</a:t>
            </a:r>
            <a:endParaRPr lang="en-US" altLang="ja-JP" sz="1100" b="1" dirty="0">
              <a:solidFill>
                <a:srgbClr val="FF0000"/>
              </a:solidFill>
              <a:latin typeface="Meiryo UI" panose="020B0604030504040204" pitchFamily="50" charset="-128"/>
              <a:ea typeface="Meiryo UI" panose="020B0604030504040204" pitchFamily="50" charset="-128"/>
            </a:endParaRPr>
          </a:p>
          <a:p>
            <a:r>
              <a:rPr lang="en-US" altLang="ja-JP" sz="1100" b="1" dirty="0">
                <a:solidFill>
                  <a:srgbClr val="FF0000"/>
                </a:solidFill>
                <a:latin typeface="Meiryo UI" panose="020B0604030504040204" pitchFamily="50" charset="-128"/>
                <a:ea typeface="Meiryo UI" panose="020B0604030504040204" pitchFamily="50" charset="-128"/>
              </a:rPr>
              <a:t>    </a:t>
            </a:r>
            <a:r>
              <a:rPr lang="ja-JP" altLang="en-US" sz="1100" b="1" dirty="0">
                <a:solidFill>
                  <a:srgbClr val="FF0000"/>
                </a:solidFill>
                <a:latin typeface="Meiryo UI" panose="020B0604030504040204" pitchFamily="50" charset="-128"/>
                <a:ea typeface="Meiryo UI" panose="020B0604030504040204" pitchFamily="50" charset="-128"/>
              </a:rPr>
              <a:t>うえで作成してください。</a:t>
            </a:r>
          </a:p>
        </p:txBody>
      </p:sp>
    </p:spTree>
    <p:extLst>
      <p:ext uri="{BB962C8B-B14F-4D97-AF65-F5344CB8AC3E}">
        <p14:creationId xmlns:p14="http://schemas.microsoft.com/office/powerpoint/2010/main" val="14194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ブレーンストーミングのプレゼンテーション">
  <a:themeElements>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82_TF03460637.potx" id="{8F3B156D-932A-4C4F-B19B-13DA9C7AB513}" vid="{CAF0C7A8-6467-402F-B5CC-E460ADA54AE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ビジネス ブレーンストーミングのプレゼンテーション</Template>
  <TotalTime>973</TotalTime>
  <Words>1322</Words>
  <Application>Microsoft Office PowerPoint</Application>
  <PresentationFormat>画面に合わせる (4:3)</PresentationFormat>
  <Paragraphs>231</Paragraphs>
  <Slides>20</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20</vt:i4>
      </vt:variant>
    </vt:vector>
  </HeadingPairs>
  <TitlesOfParts>
    <vt:vector size="30" baseType="lpstr">
      <vt:lpstr>Meiryo UI</vt:lpstr>
      <vt:lpstr>ＭＳ Ｐゴシック</vt:lpstr>
      <vt:lpstr>ＭＳ ゴシック</vt:lpstr>
      <vt:lpstr>ＭＳ 明朝</vt:lpstr>
      <vt:lpstr>MS Outlook</vt:lpstr>
      <vt:lpstr>Palatino Linotype</vt:lpstr>
      <vt:lpstr>Times New Roman</vt:lpstr>
      <vt:lpstr>Wingdings</vt:lpstr>
      <vt:lpstr>Wingdings 2</vt:lpstr>
      <vt:lpstr>ブレーンストーミングのプレゼンテーション</vt:lpstr>
      <vt:lpstr>日本学生支援機構 奨学金継続説明会</vt:lpstr>
      <vt:lpstr>配付書類</vt:lpstr>
      <vt:lpstr>はじめに</vt:lpstr>
      <vt:lpstr>給付奨学金採用から 支給終了について</vt:lpstr>
      <vt:lpstr>給付奨学金継続願」の提出手続きとは</vt:lpstr>
      <vt:lpstr>「給付奨学金継続願」手続き期限・方法について</vt:lpstr>
      <vt:lpstr>「給付奨学金継続願」の提出、適格認定とは？</vt:lpstr>
      <vt:lpstr>「給付奨学金継続願」の提出（主な流れ）</vt:lpstr>
      <vt:lpstr>「給付奨学金継続願」の提出の流れとポイント</vt:lpstr>
      <vt:lpstr>手続き上の留意点①</vt:lpstr>
      <vt:lpstr>手続き上の留意点②</vt:lpstr>
      <vt:lpstr>適格認定について</vt:lpstr>
      <vt:lpstr>給付奨学金における「警告・廃止」処置の目安</vt:lpstr>
      <vt:lpstr>授業料減免の継続手続きについて</vt:lpstr>
      <vt:lpstr>PowerPoint プレゼンテーション</vt:lpstr>
      <vt:lpstr>授業料減免継続手続きの提出期限・方法について</vt:lpstr>
      <vt:lpstr>適格認定（減免）の判定結果について</vt:lpstr>
      <vt:lpstr>その他</vt:lpstr>
      <vt:lpstr>☑ 確認リスト</vt:lpstr>
      <vt:lpstr>おわりに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日本学生支援機構 奨学金継続説明会</dc:title>
  <dc:creator>Windows ユーザー</dc:creator>
  <cp:lastModifiedBy>Windows ユーザー</cp:lastModifiedBy>
  <cp:revision>104</cp:revision>
  <cp:lastPrinted>2021-12-01T01:36:17Z</cp:lastPrinted>
  <dcterms:created xsi:type="dcterms:W3CDTF">2021-11-25T05:27:40Z</dcterms:created>
  <dcterms:modified xsi:type="dcterms:W3CDTF">2021-12-07T00:30:58Z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_MarkAsFinal">
    <vt:bool>true</vt:bool>
  </property>
</Properties>
</file>